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35"/>
  </p:notesMasterIdLst>
  <p:sldIdLst>
    <p:sldId id="256" r:id="rId2"/>
    <p:sldId id="259" r:id="rId3"/>
    <p:sldId id="337" r:id="rId4"/>
    <p:sldId id="338" r:id="rId5"/>
    <p:sldId id="339" r:id="rId6"/>
    <p:sldId id="340" r:id="rId7"/>
    <p:sldId id="282" r:id="rId8"/>
    <p:sldId id="319" r:id="rId9"/>
    <p:sldId id="341" r:id="rId10"/>
    <p:sldId id="342" r:id="rId11"/>
    <p:sldId id="334" r:id="rId12"/>
    <p:sldId id="335" r:id="rId13"/>
    <p:sldId id="336" r:id="rId14"/>
    <p:sldId id="269" r:id="rId15"/>
    <p:sldId id="318" r:id="rId16"/>
    <p:sldId id="306" r:id="rId17"/>
    <p:sldId id="324" r:id="rId18"/>
    <p:sldId id="309" r:id="rId19"/>
    <p:sldId id="325" r:id="rId20"/>
    <p:sldId id="311" r:id="rId21"/>
    <p:sldId id="327" r:id="rId22"/>
    <p:sldId id="331" r:id="rId23"/>
    <p:sldId id="351" r:id="rId24"/>
    <p:sldId id="302" r:id="rId25"/>
    <p:sldId id="352" r:id="rId26"/>
    <p:sldId id="343" r:id="rId27"/>
    <p:sldId id="344" r:id="rId28"/>
    <p:sldId id="345" r:id="rId29"/>
    <p:sldId id="346" r:id="rId30"/>
    <p:sldId id="347" r:id="rId31"/>
    <p:sldId id="348" r:id="rId32"/>
    <p:sldId id="349" r:id="rId33"/>
    <p:sldId id="35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6" d="100"/>
          <a:sy n="116" d="100"/>
        </p:scale>
        <p:origin x="3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BEF6C-1650-4811-B73C-3AA23669FF2B}" type="datetimeFigureOut">
              <a:rPr lang="en-US" smtClean="0"/>
              <a:t>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FA5DB-0360-492C-B6FE-74DEDE793D68}" type="slidenum">
              <a:rPr lang="en-US" smtClean="0"/>
              <a:t>‹#›</a:t>
            </a:fld>
            <a:endParaRPr lang="en-US"/>
          </a:p>
        </p:txBody>
      </p:sp>
    </p:spTree>
    <p:extLst>
      <p:ext uri="{BB962C8B-B14F-4D97-AF65-F5344CB8AC3E}">
        <p14:creationId xmlns:p14="http://schemas.microsoft.com/office/powerpoint/2010/main" val="323135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Rot="1" noChangeAspect="1" noChangeArrowheads="1" noTextEdit="1"/>
          </p:cNvSpPr>
          <p:nvPr>
            <p:ph type="sldImg"/>
          </p:nvPr>
        </p:nvSpPr>
        <p:spPr>
          <a:ln/>
        </p:spPr>
      </p:sp>
      <p:sp>
        <p:nvSpPr>
          <p:cNvPr id="8195"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SAT is a college admissions exam that measures college success skills—the critical thinking and reasoning skills in reading, math and, writing—that are necessary for academic success in college. </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395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Arial" panose="020B0604020202020204" pitchFamily="34" charset="0"/>
              </a:rPr>
              <a:t>This is a chart of test content and question types. There will be only two item types for math (Multiple-Choice and Student-Produced Responses) and will contain Algebra II content. The percentages of the test that cover each of the content areas will shift slightly, but this is not indicated on the chart. For example, Data and Statistics items will receive greater emphasis. </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0764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2/3/2016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collegereadiness.collegeboard.org/samplequestions/reading" TargetMode="External"/><Relationship Id="rId2" Type="http://schemas.openxmlformats.org/officeDocument/2006/relationships/image" Target="../media/image20.JPG"/><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collegereadiness.collegeboard.org/sample-questions/writing-language" TargetMode="Externa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hyperlink" Target="https://collegereadiness.collegeboard.org/samplequestions/mat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6" Type="http://schemas.openxmlformats.org/officeDocument/2006/relationships/hyperlink" Target="https://collegereadiness.collegeboard.org/sample-questions/essay"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keweenawtrio.org/sat-resources" TargetMode="External"/><Relationship Id="rId2" Type="http://schemas.openxmlformats.org/officeDocument/2006/relationships/hyperlink" Target="http://www.keweenawtrio.org/" TargetMode="Externa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hyperlink" Target="http://www.keweenawtrio.org/contact-u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sat.collegeboard.org/register/calculatorpolicy"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collegereadiness.collegeboard.org/sample-questions/essay/1"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collegereadiness.collegeboard.org/sample-questions/essay" TargetMode="External"/><Relationship Id="rId3" Type="http://schemas.openxmlformats.org/officeDocument/2006/relationships/hyperlink" Target="https://collegereadiness.collegeboard.org/sat/practice/daily-practice-app" TargetMode="External"/><Relationship Id="rId7" Type="http://schemas.openxmlformats.org/officeDocument/2006/relationships/hyperlink" Target="https://collegereadiness.collegeboard.org/sample-questions/math" TargetMode="Externa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https://collegereadiness.collegeboard.org/sample-questions/writing-language" TargetMode="External"/><Relationship Id="rId5" Type="http://schemas.openxmlformats.org/officeDocument/2006/relationships/hyperlink" Target="https://collegereadiness.collegeboard.org/samplequestions/reading" TargetMode="External"/><Relationship Id="rId4" Type="http://schemas.openxmlformats.org/officeDocument/2006/relationships/hyperlink" Target="https://collegereadiness.collegeboard.org/sa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collegeboard.org/" TargetMode="Externa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khanacademy.org/sa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624648"/>
            <a:ext cx="8825658" cy="1152733"/>
          </a:xfrm>
        </p:spPr>
        <p:txBody>
          <a:bodyPr/>
          <a:lstStyle/>
          <a:p>
            <a:r>
              <a:rPr lang="en-US" sz="4800" dirty="0" err="1" smtClean="0"/>
              <a:t>TRiO</a:t>
            </a:r>
            <a:r>
              <a:rPr lang="en-US" sz="4800" dirty="0" smtClean="0"/>
              <a:t> Pre-College Programs</a:t>
            </a:r>
            <a:endParaRPr lang="en-US" sz="4800" dirty="0"/>
          </a:p>
        </p:txBody>
      </p:sp>
      <p:sp>
        <p:nvSpPr>
          <p:cNvPr id="3" name="Subtitle 2"/>
          <p:cNvSpPr>
            <a:spLocks noGrp="1"/>
          </p:cNvSpPr>
          <p:nvPr>
            <p:ph type="subTitle" idx="1"/>
          </p:nvPr>
        </p:nvSpPr>
        <p:spPr/>
        <p:txBody>
          <a:bodyPr>
            <a:normAutofit fontScale="92500"/>
          </a:bodyPr>
          <a:lstStyle/>
          <a:p>
            <a:r>
              <a:rPr lang="en-US" sz="3600" dirty="0" smtClean="0"/>
              <a:t>   The redesigned SAT…Getting STARTED</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697" y="910557"/>
            <a:ext cx="4078552" cy="27140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788" y="596613"/>
            <a:ext cx="2532888" cy="627888"/>
          </a:xfrm>
          <a:prstGeom prst="rect">
            <a:avLst/>
          </a:prstGeom>
        </p:spPr>
      </p:pic>
    </p:spTree>
    <p:extLst>
      <p:ext uri="{BB962C8B-B14F-4D97-AF65-F5344CB8AC3E}">
        <p14:creationId xmlns:p14="http://schemas.microsoft.com/office/powerpoint/2010/main" val="100880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 that my PSAT Results are linked to Khan Academy?</a:t>
            </a:r>
            <a:br>
              <a:rPr lang="en-US" dirty="0" smtClean="0"/>
            </a:br>
            <a:r>
              <a:rPr lang="en-US" dirty="0"/>
              <a:t/>
            </a:r>
            <a:br>
              <a:rPr lang="en-US" dirty="0"/>
            </a:br>
            <a:r>
              <a:rPr lang="en-US" dirty="0" smtClean="0"/>
              <a:t>-</a:t>
            </a:r>
            <a:r>
              <a:rPr lang="en-US" sz="2800" dirty="0" smtClean="0"/>
              <a:t>You will see tabs and practice areas for the three main tests:  Reading, Writing and Language, and Math. </a:t>
            </a:r>
            <a:br>
              <a:rPr lang="en-US" sz="2800" dirty="0" smtClean="0"/>
            </a:br>
            <a:r>
              <a:rPr lang="en-US" sz="2800" dirty="0" smtClean="0"/>
              <a:t> </a:t>
            </a:r>
            <a:r>
              <a:rPr lang="en-US" dirty="0" smtClean="0"/>
              <a:t/>
            </a:r>
            <a:br>
              <a:rPr lang="en-US" dirty="0" smtClean="0"/>
            </a:br>
            <a:r>
              <a:rPr lang="en-US" dirty="0" smtClean="0"/>
              <a:t>-</a:t>
            </a:r>
            <a:r>
              <a:rPr lang="en-US" sz="2800" dirty="0" smtClean="0"/>
              <a:t>Khan will integrate your PSAT score and rate your skill level in subcategories for each subject.  Ratings are from 1-4, with four being the highest.   (Lower scores are written lightly, higher scores are bolder.)</a:t>
            </a:r>
            <a:endParaRPr lang="en-US" sz="2800" dirty="0"/>
          </a:p>
        </p:txBody>
      </p:sp>
    </p:spTree>
    <p:extLst>
      <p:ext uri="{BB962C8B-B14F-4D97-AF65-F5344CB8AC3E}">
        <p14:creationId xmlns:p14="http://schemas.microsoft.com/office/powerpoint/2010/main" val="264274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607" y="411376"/>
            <a:ext cx="7124700" cy="4305300"/>
          </a:xfrm>
          <a:prstGeom prst="rect">
            <a:avLst/>
          </a:prstGeom>
        </p:spPr>
      </p:pic>
      <p:sp>
        <p:nvSpPr>
          <p:cNvPr id="4" name="TextBox 3"/>
          <p:cNvSpPr txBox="1"/>
          <p:nvPr/>
        </p:nvSpPr>
        <p:spPr>
          <a:xfrm>
            <a:off x="1664043" y="5404022"/>
            <a:ext cx="10148932" cy="923330"/>
          </a:xfrm>
          <a:prstGeom prst="rect">
            <a:avLst/>
          </a:prstGeom>
          <a:noFill/>
        </p:spPr>
        <p:txBody>
          <a:bodyPr wrap="none" rtlCol="0">
            <a:spAutoFit/>
          </a:bodyPr>
          <a:lstStyle/>
          <a:p>
            <a:r>
              <a:rPr lang="en-US" dirty="0" smtClean="0"/>
              <a:t>Once you take the Khan diagnostics, it will start to give you automatic recommendations</a:t>
            </a:r>
          </a:p>
          <a:p>
            <a:r>
              <a:rPr lang="en-US" dirty="0"/>
              <a:t>o</a:t>
            </a:r>
            <a:r>
              <a:rPr lang="en-US" dirty="0" smtClean="0"/>
              <a:t>n what you need to work on.  You can scroll down to see your 1-2-3-or 4 ratings in terms</a:t>
            </a:r>
          </a:p>
          <a:p>
            <a:r>
              <a:rPr lang="en-US" dirty="0" smtClean="0"/>
              <a:t>of all the skills you would like to improve. </a:t>
            </a:r>
            <a:endParaRPr lang="en-US" dirty="0"/>
          </a:p>
        </p:txBody>
      </p:sp>
    </p:spTree>
    <p:extLst>
      <p:ext uri="{BB962C8B-B14F-4D97-AF65-F5344CB8AC3E}">
        <p14:creationId xmlns:p14="http://schemas.microsoft.com/office/powerpoint/2010/main" val="538232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0616"/>
            <a:ext cx="4300150" cy="61207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774" y="90616"/>
            <a:ext cx="4143631" cy="61207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3028" y="90616"/>
            <a:ext cx="3788972" cy="6120714"/>
          </a:xfrm>
          <a:prstGeom prst="rect">
            <a:avLst/>
          </a:prstGeom>
        </p:spPr>
      </p:pic>
      <p:sp>
        <p:nvSpPr>
          <p:cNvPr id="6" name="TextBox 5"/>
          <p:cNvSpPr txBox="1"/>
          <p:nvPr/>
        </p:nvSpPr>
        <p:spPr>
          <a:xfrm>
            <a:off x="576650" y="6356862"/>
            <a:ext cx="11413702" cy="369332"/>
          </a:xfrm>
          <a:prstGeom prst="rect">
            <a:avLst/>
          </a:prstGeom>
          <a:noFill/>
        </p:spPr>
        <p:txBody>
          <a:bodyPr wrap="none" rtlCol="0">
            <a:spAutoFit/>
          </a:bodyPr>
          <a:lstStyle/>
          <a:p>
            <a:r>
              <a:rPr lang="en-US" dirty="0" smtClean="0"/>
              <a:t>Example: 43 Areas.  The great thing about the rating system is you only need to work on lower levels. </a:t>
            </a:r>
            <a:endParaRPr lang="en-US" dirty="0"/>
          </a:p>
        </p:txBody>
      </p:sp>
    </p:spTree>
    <p:extLst>
      <p:ext uri="{BB962C8B-B14F-4D97-AF65-F5344CB8AC3E}">
        <p14:creationId xmlns:p14="http://schemas.microsoft.com/office/powerpoint/2010/main" val="1595662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have all the tools, Now…The TEST ITSELF!  </a:t>
            </a:r>
            <a:br>
              <a:rPr lang="en-US" dirty="0" smtClean="0"/>
            </a:br>
            <a:r>
              <a:rPr lang="en-US" dirty="0"/>
              <a:t/>
            </a:r>
            <a:br>
              <a:rPr lang="en-US" dirty="0"/>
            </a:br>
            <a:r>
              <a:rPr lang="en-US" dirty="0" smtClean="0"/>
              <a:t/>
            </a:r>
            <a:br>
              <a:rPr lang="en-US" dirty="0" smtClean="0"/>
            </a:br>
            <a:r>
              <a:rPr lang="en-US" dirty="0"/>
              <a:t/>
            </a:r>
            <a:br>
              <a:rPr lang="en-US" dirty="0"/>
            </a:br>
            <a:r>
              <a:rPr lang="en-US" dirty="0" smtClean="0"/>
              <a:t>What are the areas of emphasis as I practice and prepare?</a:t>
            </a:r>
            <a:endParaRPr lang="en-US" dirty="0"/>
          </a:p>
        </p:txBody>
      </p:sp>
    </p:spTree>
    <p:extLst>
      <p:ext uri="{BB962C8B-B14F-4D97-AF65-F5344CB8AC3E}">
        <p14:creationId xmlns:p14="http://schemas.microsoft.com/office/powerpoint/2010/main" val="155074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178243" y="67170"/>
            <a:ext cx="6599030" cy="832385"/>
          </a:xfrm>
        </p:spPr>
        <p:txBody>
          <a:bodyPr/>
          <a:lstStyle/>
          <a:p>
            <a:pPr eaLnBrk="1" hangingPunct="1"/>
            <a:r>
              <a:rPr lang="en-US" altLang="en-US" sz="1800" dirty="0" smtClean="0">
                <a:latin typeface="Arial" panose="020B0604020202020204" pitchFamily="34" charset="0"/>
                <a:cs typeface="Arial" panose="020B0604020202020204" pitchFamily="34" charset="0"/>
              </a:rPr>
              <a:t>Test Content and Question Overview</a:t>
            </a:r>
          </a:p>
        </p:txBody>
      </p:sp>
      <p:graphicFrame>
        <p:nvGraphicFramePr>
          <p:cNvPr id="252959" name="Group 31"/>
          <p:cNvGraphicFramePr>
            <a:graphicFrameLocks noGrp="1"/>
          </p:cNvGraphicFramePr>
          <p:nvPr>
            <p:extLst>
              <p:ext uri="{D42A27DB-BD31-4B8C-83A1-F6EECF244321}">
                <p14:modId xmlns:p14="http://schemas.microsoft.com/office/powerpoint/2010/main" val="3671982970"/>
              </p:ext>
            </p:extLst>
          </p:nvPr>
        </p:nvGraphicFramePr>
        <p:xfrm>
          <a:off x="1172308" y="492369"/>
          <a:ext cx="8870461" cy="6296660"/>
        </p:xfrm>
        <a:graphic>
          <a:graphicData uri="http://schemas.openxmlformats.org/drawingml/2006/table">
            <a:tbl>
              <a:tblPr/>
              <a:tblGrid>
                <a:gridCol w="1688943"/>
                <a:gridCol w="3130041"/>
                <a:gridCol w="2387726"/>
                <a:gridCol w="1663751"/>
              </a:tblGrid>
              <a:tr h="577556">
                <a:tc>
                  <a:txBody>
                    <a:bodyPr/>
                    <a:lstStyle/>
                    <a:p>
                      <a:pPr marL="0" marR="0" lvl="0" indent="0" algn="l" defTabSz="914400" rtl="0" eaLnBrk="1" fontAlgn="base" latinLnBrk="0" hangingPunct="1">
                        <a:lnSpc>
                          <a:spcPct val="100000"/>
                        </a:lnSpc>
                        <a:spcBef>
                          <a:spcPct val="25000"/>
                        </a:spcBef>
                        <a:spcAft>
                          <a:spcPct val="0"/>
                        </a:spcAft>
                        <a:buClrTx/>
                        <a:buSzTx/>
                        <a:buFont typeface="Times" charset="0"/>
                        <a:buNone/>
                        <a:tabLst/>
                      </a:pPr>
                      <a:endParaRPr kumimoji="0" lang="en-US" sz="1400" b="1" i="0" u="none" strike="noStrike" cap="none" normalizeH="0" baseline="0" dirty="0" smtClean="0">
                        <a:ln>
                          <a:noFill/>
                        </a:ln>
                        <a:solidFill>
                          <a:schemeClr val="tx1"/>
                        </a:solidFill>
                        <a:effectLst/>
                        <a:latin typeface="Times New Roman"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Content Emphasis-Features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Question Type- Expectation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 - Time Allotted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r>
              <a:tr h="5593782">
                <a:tc>
                  <a:txBody>
                    <a:bodyPr/>
                    <a:lstStyle/>
                    <a:p>
                      <a:pPr marL="0" marR="0" lvl="0" indent="0" algn="l" defTabSz="914400" rtl="0" eaLnBrk="0" fontAlgn="base" latinLnBrk="0" hangingPunct="0">
                        <a:lnSpc>
                          <a:spcPct val="100000"/>
                        </a:lnSpc>
                        <a:spcBef>
                          <a:spcPct val="25000"/>
                        </a:spcBef>
                        <a:spcAft>
                          <a:spcPct val="0"/>
                        </a:spcAft>
                        <a:buClrTx/>
                        <a:buSzTx/>
                        <a:buFont typeface="Times" charset="0"/>
                        <a:buNone/>
                        <a:tabLst/>
                      </a:pPr>
                      <a:r>
                        <a:rPr kumimoji="0" lang="en-US" sz="1800" b="1" i="0" u="none" strike="noStrike" cap="none" normalizeH="0" baseline="0" smtClean="0">
                          <a:ln>
                            <a:noFill/>
                          </a:ln>
                          <a:solidFill>
                            <a:schemeClr val="tx1"/>
                          </a:solidFill>
                          <a:effectLst/>
                          <a:latin typeface="Times New Roman" charset="0"/>
                        </a:rPr>
                        <a:t>Reading Test</a:t>
                      </a:r>
                      <a:endParaRPr kumimoji="0" lang="en-US" sz="1800" b="1"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endParaRPr lang="en-US" sz="1600" b="1" dirty="0" smtClean="0">
                        <a:effectLst/>
                        <a:latin typeface="Times New Roman" panose="02020603050405020304" pitchFamily="18" charset="0"/>
                        <a:cs typeface="Times New Roman" panose="02020603050405020304" pitchFamily="18" charset="0"/>
                      </a:endParaRPr>
                    </a:p>
                    <a:p>
                      <a:r>
                        <a:rPr lang="en-US" sz="1600" b="1" dirty="0" smtClean="0">
                          <a:effectLst/>
                          <a:latin typeface="Times New Roman" panose="02020603050405020304" pitchFamily="18" charset="0"/>
                          <a:cs typeface="Times New Roman" panose="02020603050405020304" pitchFamily="18" charset="0"/>
                        </a:rPr>
                        <a:t>Command of Evidence</a:t>
                      </a:r>
                      <a:endParaRPr lang="en-US" sz="1200" dirty="0" smtClean="0">
                        <a:effectLst/>
                        <a:latin typeface="Times New Roman" panose="02020603050405020304" pitchFamily="18" charset="0"/>
                        <a:cs typeface="Times New Roman" panose="02020603050405020304" pitchFamily="18" charset="0"/>
                      </a:endParaRPr>
                    </a:p>
                    <a:p>
                      <a:r>
                        <a:rPr lang="en-US" sz="1200" dirty="0" smtClean="0">
                          <a:effectLst/>
                          <a:latin typeface="Times New Roman" panose="02020603050405020304" pitchFamily="18" charset="0"/>
                          <a:cs typeface="Times New Roman" panose="02020603050405020304" pitchFamily="18" charset="0"/>
                        </a:rPr>
                        <a:t>Find evidence in a passage (or pair of passages) that best supports the answer.</a:t>
                      </a:r>
                      <a:r>
                        <a:rPr lang="en-US" sz="1200" baseline="0" dirty="0" smtClean="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Identify how authors use evidence to support their claims.</a:t>
                      </a:r>
                      <a:r>
                        <a:rPr lang="en-US" sz="1200" baseline="0" dirty="0" smtClean="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Find a relationship between an i</a:t>
                      </a:r>
                      <a:r>
                        <a:rPr lang="en-US" sz="1200" u="sng" dirty="0" smtClean="0">
                          <a:effectLst/>
                          <a:latin typeface="Times New Roman" panose="02020603050405020304" pitchFamily="18" charset="0"/>
                          <a:cs typeface="Times New Roman" panose="02020603050405020304" pitchFamily="18" charset="0"/>
                        </a:rPr>
                        <a:t>nformational graphic</a:t>
                      </a:r>
                      <a:r>
                        <a:rPr lang="en-US" sz="1200" u="none" dirty="0" smtClean="0">
                          <a:effectLst/>
                          <a:latin typeface="Times New Roman" panose="02020603050405020304" pitchFamily="18" charset="0"/>
                          <a:cs typeface="Times New Roman" panose="02020603050405020304" pitchFamily="18" charset="0"/>
                        </a:rPr>
                        <a:t> (graph, table, picture)</a:t>
                      </a:r>
                      <a:r>
                        <a:rPr lang="en-US" sz="1200" u="none" baseline="0" dirty="0" smtClean="0">
                          <a:effectLst/>
                          <a:latin typeface="Times New Roman" panose="02020603050405020304" pitchFamily="18" charset="0"/>
                          <a:cs typeface="Times New Roman" panose="02020603050405020304" pitchFamily="18" charset="0"/>
                        </a:rPr>
                        <a:t> </a:t>
                      </a:r>
                      <a:r>
                        <a:rPr lang="en-US" sz="1200" u="none" dirty="0" smtClean="0">
                          <a:effectLst/>
                          <a:latin typeface="Times New Roman" panose="02020603050405020304" pitchFamily="18" charset="0"/>
                          <a:cs typeface="Times New Roman" panose="02020603050405020304" pitchFamily="18" charset="0"/>
                        </a:rPr>
                        <a:t>and the passage </a:t>
                      </a:r>
                      <a:r>
                        <a:rPr lang="en-US" sz="1200" dirty="0" smtClean="0">
                          <a:effectLst/>
                          <a:latin typeface="Times New Roman" panose="02020603050405020304" pitchFamily="18" charset="0"/>
                          <a:cs typeface="Times New Roman" panose="02020603050405020304" pitchFamily="18" charset="0"/>
                        </a:rPr>
                        <a:t>with which it’s paired.</a:t>
                      </a:r>
                    </a:p>
                    <a:p>
                      <a:endParaRPr lang="en-US" sz="1200" dirty="0" smtClean="0">
                        <a:effectLst/>
                        <a:latin typeface="Times New Roman" panose="02020603050405020304" pitchFamily="18" charset="0"/>
                        <a:cs typeface="Times New Roman" panose="02020603050405020304" pitchFamily="18" charset="0"/>
                      </a:endParaRPr>
                    </a:p>
                    <a:p>
                      <a:r>
                        <a:rPr lang="en-US" sz="1600" b="1" dirty="0" smtClean="0">
                          <a:effectLst/>
                          <a:latin typeface="Times New Roman" panose="02020603050405020304" pitchFamily="18" charset="0"/>
                          <a:cs typeface="Times New Roman" panose="02020603050405020304" pitchFamily="18" charset="0"/>
                        </a:rPr>
                        <a:t>Words in Context</a:t>
                      </a:r>
                    </a:p>
                    <a:p>
                      <a:r>
                        <a:rPr lang="en-US" sz="1200" dirty="0" smtClean="0">
                          <a:effectLst/>
                          <a:latin typeface="Times New Roman" panose="02020603050405020304" pitchFamily="18" charset="0"/>
                          <a:cs typeface="Times New Roman" panose="02020603050405020304" pitchFamily="18" charset="0"/>
                        </a:rPr>
                        <a:t>Focus on important, widely used words and phrases.</a:t>
                      </a:r>
                      <a:r>
                        <a:rPr lang="en-US" sz="1200" baseline="0" dirty="0" smtClean="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Use context clues in a passage to figure out which meaning of a word or phrase is being used.</a:t>
                      </a:r>
                    </a:p>
                    <a:p>
                      <a:r>
                        <a:rPr lang="en-US" sz="1200" dirty="0" smtClean="0">
                          <a:effectLst/>
                          <a:latin typeface="Times New Roman" panose="02020603050405020304" pitchFamily="18" charset="0"/>
                          <a:cs typeface="Times New Roman" panose="02020603050405020304" pitchFamily="18" charset="0"/>
                        </a:rPr>
                        <a:t>Decide how an author’s word choice shapes meaning, style, and tone.</a:t>
                      </a:r>
                    </a:p>
                    <a:p>
                      <a:endParaRPr lang="en-US" sz="1200" dirty="0" smtClean="0">
                        <a:effectLst/>
                        <a:latin typeface="Times New Roman" panose="02020603050405020304" pitchFamily="18" charset="0"/>
                        <a:cs typeface="Times New Roman" panose="02020603050405020304" pitchFamily="18" charset="0"/>
                      </a:endParaRPr>
                    </a:p>
                    <a:p>
                      <a:r>
                        <a:rPr lang="en-US" sz="1600" b="1" dirty="0" smtClean="0">
                          <a:effectLst/>
                          <a:latin typeface="Times New Roman" panose="02020603050405020304" pitchFamily="18" charset="0"/>
                          <a:cs typeface="Times New Roman" panose="02020603050405020304" pitchFamily="18" charset="0"/>
                        </a:rPr>
                        <a:t>Analysis in History/Social Studies and in Science</a:t>
                      </a:r>
                    </a:p>
                    <a:p>
                      <a:r>
                        <a:rPr lang="en-US" sz="1200" dirty="0" smtClean="0">
                          <a:effectLst/>
                          <a:latin typeface="Times New Roman" panose="02020603050405020304" pitchFamily="18" charset="0"/>
                          <a:cs typeface="Times New Roman" panose="02020603050405020304" pitchFamily="18" charset="0"/>
                        </a:rPr>
                        <a:t>Includes passages in the fields of U.S.</a:t>
                      </a:r>
                      <a:r>
                        <a:rPr lang="en-US" sz="1200" baseline="0" dirty="0" smtClean="0">
                          <a:effectLst/>
                          <a:latin typeface="Times New Roman" panose="02020603050405020304" pitchFamily="18" charset="0"/>
                          <a:cs typeface="Times New Roman" panose="02020603050405020304" pitchFamily="18" charset="0"/>
                        </a:rPr>
                        <a:t> and World literature, </a:t>
                      </a:r>
                      <a:r>
                        <a:rPr lang="en-US" sz="1200" dirty="0" smtClean="0">
                          <a:effectLst/>
                          <a:latin typeface="Times New Roman" panose="02020603050405020304" pitchFamily="18" charset="0"/>
                          <a:cs typeface="Times New Roman" panose="02020603050405020304" pitchFamily="18" charset="0"/>
                        </a:rPr>
                        <a:t>history, social studies, and science. Questions may ask you to:</a:t>
                      </a:r>
                    </a:p>
                    <a:p>
                      <a:r>
                        <a:rPr lang="en-US" sz="1200" dirty="0" smtClean="0">
                          <a:effectLst/>
                          <a:latin typeface="Times New Roman" panose="02020603050405020304" pitchFamily="18" charset="0"/>
                          <a:cs typeface="Times New Roman" panose="02020603050405020304" pitchFamily="18" charset="0"/>
                        </a:rPr>
                        <a:t>Examine hypotheses</a:t>
                      </a:r>
                    </a:p>
                    <a:p>
                      <a:r>
                        <a:rPr lang="en-US" sz="1200" dirty="0" smtClean="0">
                          <a:effectLst/>
                          <a:latin typeface="Times New Roman" panose="02020603050405020304" pitchFamily="18" charset="0"/>
                          <a:cs typeface="Times New Roman" panose="02020603050405020304" pitchFamily="18" charset="0"/>
                        </a:rPr>
                        <a:t>Interpret data</a:t>
                      </a:r>
                    </a:p>
                    <a:p>
                      <a:r>
                        <a:rPr lang="en-US" sz="1200" dirty="0" smtClean="0">
                          <a:effectLst/>
                          <a:latin typeface="Times New Roman" panose="02020603050405020304" pitchFamily="18" charset="0"/>
                          <a:cs typeface="Times New Roman" panose="02020603050405020304" pitchFamily="18" charset="0"/>
                        </a:rPr>
                        <a:t>Consider implications</a:t>
                      </a:r>
                    </a:p>
                    <a:p>
                      <a:endPar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00"/>
                        </a:lnSpc>
                        <a:spcBef>
                          <a:spcPct val="25000"/>
                        </a:spcBef>
                        <a:spcAft>
                          <a:spcPct val="0"/>
                        </a:spcAft>
                        <a:buClrTx/>
                        <a:buSzTx/>
                        <a:buFont typeface="Times" charset="0"/>
                        <a:buNone/>
                        <a:tabLst/>
                      </a:pPr>
                      <a:endPar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00"/>
                        </a:lnSpc>
                        <a:spcBef>
                          <a:spcPct val="25000"/>
                        </a:spcBef>
                        <a:spcAft>
                          <a:spcPct val="0"/>
                        </a:spcAft>
                        <a:buClrTx/>
                        <a:buSzTx/>
                        <a:buFont typeface="Times" charset="0"/>
                        <a:buNone/>
                        <a:tabLst/>
                      </a:pP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25000"/>
                        </a:spcBef>
                        <a:spcAft>
                          <a:spcPct val="0"/>
                        </a:spcAft>
                        <a:buClrTx/>
                        <a:buSzTx/>
                        <a:buFont typeface="Times" charset="0"/>
                        <a:buNone/>
                        <a:tabLst/>
                        <a:defRPr/>
                      </a:pPr>
                      <a:r>
                        <a:rPr kumimoji="0" lang="en-US" sz="1400" b="0" i="0" u="none" strike="noStrike" cap="none" normalizeH="0" baseline="0" dirty="0" smtClean="0">
                          <a:ln>
                            <a:noFill/>
                          </a:ln>
                          <a:solidFill>
                            <a:schemeClr val="tx1"/>
                          </a:solidFill>
                          <a:effectLst/>
                          <a:latin typeface="Times New Roman" charset="0"/>
                        </a:rPr>
                        <a:t>Passage-based, 500-700 words each, multiple choice, line specific.</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Passages range in difficulty from what is expected in 9</a:t>
                      </a:r>
                      <a:r>
                        <a:rPr kumimoji="0" lang="en-US" sz="14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th</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grade all the way to college-entry level courses.</a:t>
                      </a:r>
                    </a:p>
                    <a:p>
                      <a:pPr marL="0" marR="0" lvl="0" indent="0" algn="l" defTabSz="914400" rtl="0" eaLnBrk="1" fontAlgn="base" latinLnBrk="0" hangingPunct="1">
                        <a:lnSpc>
                          <a:spcPts val="1600"/>
                        </a:lnSpc>
                        <a:spcBef>
                          <a:spcPct val="25000"/>
                        </a:spcBef>
                        <a:spcAft>
                          <a:spcPct val="0"/>
                        </a:spcAft>
                        <a:buClrTx/>
                        <a:buSzTx/>
                        <a:buFont typeface="Times" charset="0"/>
                        <a:buNone/>
                        <a:tabLst/>
                      </a:pPr>
                      <a:endParaRPr kumimoji="0" lang="en-US" sz="1400" b="0" i="0" u="none" strike="noStrike" cap="none" normalizeH="0" baseline="0" dirty="0" smtClean="0">
                        <a:ln>
                          <a:noFill/>
                        </a:ln>
                        <a:solidFill>
                          <a:schemeClr val="tx1"/>
                        </a:solidFill>
                        <a:effectLst/>
                        <a:latin typeface="Times New Roman" charset="0"/>
                      </a:endParaRPr>
                    </a:p>
                    <a:p>
                      <a:pPr marL="0" marR="0" lvl="0" indent="0" algn="l" defTabSz="914400" rtl="0" eaLnBrk="1" fontAlgn="base" latinLnBrk="0" hangingPunct="1">
                        <a:lnSpc>
                          <a:spcPts val="1600"/>
                        </a:lnSpc>
                        <a:spcBef>
                          <a:spcPct val="25000"/>
                        </a:spcBef>
                        <a:spcAft>
                          <a:spcPct val="0"/>
                        </a:spcAft>
                        <a:buClrTx/>
                        <a:buSzTx/>
                        <a:buFont typeface="Times" charset="0"/>
                        <a:buNone/>
                        <a:tabLst/>
                      </a:pPr>
                      <a:endParaRPr kumimoji="0" lang="en-US" sz="1400" b="0" i="0" u="none" strike="noStrike" cap="none" normalizeH="0" baseline="0" dirty="0" smtClean="0">
                        <a:ln>
                          <a:noFill/>
                        </a:ln>
                        <a:solidFill>
                          <a:schemeClr val="tx1"/>
                        </a:solidFill>
                        <a:effectLst/>
                        <a:latin typeface="Times New Roman" charset="0"/>
                      </a:endParaRPr>
                    </a:p>
                    <a:p>
                      <a:pPr marL="0" marR="0" lvl="0" indent="0" algn="l" defTabSz="914400" rtl="0" eaLnBrk="1" fontAlgn="base" latinLnBrk="0" hangingPunct="1">
                        <a:lnSpc>
                          <a:spcPts val="1600"/>
                        </a:lnSpc>
                        <a:spcBef>
                          <a:spcPct val="25000"/>
                        </a:spcBef>
                        <a:spcAft>
                          <a:spcPct val="0"/>
                        </a:spcAft>
                        <a:buClrTx/>
                        <a:buSzTx/>
                        <a:buFont typeface="Times" charset="0"/>
                        <a:buNone/>
                        <a:tabLst/>
                      </a:pPr>
                      <a:r>
                        <a:rPr kumimoji="0" lang="en-US" sz="1400" b="0" i="0" u="none" strike="noStrike" cap="none" normalizeH="0" baseline="0" dirty="0" smtClean="0">
                          <a:ln>
                            <a:noFill/>
                          </a:ln>
                          <a:solidFill>
                            <a:schemeClr val="tx1"/>
                          </a:solidFill>
                          <a:effectLst/>
                          <a:latin typeface="Times New Roman" charset="0"/>
                        </a:rPr>
                        <a:t>Correct answers are derived from </a:t>
                      </a:r>
                      <a:r>
                        <a:rPr kumimoji="0" lang="en-US" sz="1400" b="0" i="0" u="sng" strike="noStrike" cap="none" normalizeH="0" baseline="0" dirty="0" smtClean="0">
                          <a:ln>
                            <a:noFill/>
                          </a:ln>
                          <a:solidFill>
                            <a:schemeClr val="tx1"/>
                          </a:solidFill>
                          <a:effectLst/>
                          <a:latin typeface="Times New Roman" charset="0"/>
                        </a:rPr>
                        <a:t>only</a:t>
                      </a:r>
                      <a:r>
                        <a:rPr kumimoji="0" lang="en-US" sz="1400" b="0" i="0" u="none" strike="noStrike" cap="none" normalizeH="0" baseline="0" dirty="0" smtClean="0">
                          <a:ln>
                            <a:noFill/>
                          </a:ln>
                          <a:solidFill>
                            <a:schemeClr val="tx1"/>
                          </a:solidFill>
                          <a:effectLst/>
                          <a:latin typeface="Times New Roman" charset="0"/>
                        </a:rPr>
                        <a:t> what is stated or implied, not from prior knowledge that a student has about the topic.  </a:t>
                      </a:r>
                    </a:p>
                    <a:p>
                      <a:pPr marL="0" marR="0" lvl="0" indent="0" algn="l" defTabSz="914400" rtl="0" eaLnBrk="1" fontAlgn="base" latinLnBrk="0" hangingPunct="1">
                        <a:lnSpc>
                          <a:spcPts val="1600"/>
                        </a:lnSpc>
                        <a:spcBef>
                          <a:spcPct val="25000"/>
                        </a:spcBef>
                        <a:spcAft>
                          <a:spcPct val="0"/>
                        </a:spcAft>
                        <a:buClrTx/>
                        <a:buSzTx/>
                        <a:buFont typeface="Times" charset="0"/>
                        <a:buNone/>
                        <a:tabLst/>
                      </a:pPr>
                      <a:endParaRPr kumimoji="0" lang="en-US" sz="1400" b="0" i="0" u="none" strike="noStrike" cap="none" normalizeH="0" baseline="0" dirty="0" smtClean="0">
                        <a:ln>
                          <a:noFill/>
                        </a:ln>
                        <a:solidFill>
                          <a:schemeClr val="tx1"/>
                        </a:solidFill>
                        <a:effectLst/>
                        <a:latin typeface="Times New Roman" charset="0"/>
                      </a:endParaRPr>
                    </a:p>
                    <a:p>
                      <a:pPr marL="0" marR="0" lvl="0" indent="0" algn="l" defTabSz="914400" rtl="0" eaLnBrk="1" fontAlgn="base" latinLnBrk="0" hangingPunct="1">
                        <a:lnSpc>
                          <a:spcPts val="1600"/>
                        </a:lnSpc>
                        <a:spcBef>
                          <a:spcPct val="25000"/>
                        </a:spcBef>
                        <a:spcAft>
                          <a:spcPct val="0"/>
                        </a:spcAft>
                        <a:buClrTx/>
                        <a:buSzTx/>
                        <a:buFont typeface="Times" charset="0"/>
                        <a:buNone/>
                        <a:tabLst/>
                      </a:pPr>
                      <a:r>
                        <a:rPr kumimoji="0" lang="en-US" sz="1800" b="0" i="0" u="none" strike="noStrike" cap="none" normalizeH="0" baseline="0" dirty="0" smtClean="0">
                          <a:ln>
                            <a:noFill/>
                          </a:ln>
                          <a:solidFill>
                            <a:schemeClr val="tx1"/>
                          </a:solidFill>
                          <a:effectLst/>
                          <a:latin typeface="Times New Roman" charset="0"/>
                        </a:rPr>
                        <a:t>SHOW HOW WELL YOU UNDERSTAND WHAT YOU READ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25000"/>
                        </a:spcBef>
                        <a:spcAft>
                          <a:spcPct val="0"/>
                        </a:spcAft>
                        <a:buClrTx/>
                        <a:buSzTx/>
                        <a:buFont typeface="Times" charset="0"/>
                        <a:buNone/>
                        <a:tabLst/>
                      </a:pPr>
                      <a:r>
                        <a:rPr kumimoji="0" lang="en-US" sz="2000" b="0" i="0" u="none" strike="noStrike" cap="none" normalizeH="0" baseline="0" dirty="0" smtClean="0">
                          <a:ln>
                            <a:noFill/>
                          </a:ln>
                          <a:solidFill>
                            <a:schemeClr val="tx1"/>
                          </a:solidFill>
                          <a:effectLst/>
                          <a:latin typeface="Times New Roman" charset="0"/>
                        </a:rPr>
                        <a:t>1 Section</a:t>
                      </a:r>
                    </a:p>
                    <a:p>
                      <a:pPr marL="0" marR="0" lvl="0" indent="0" algn="ctr" defTabSz="914400" rtl="0" eaLnBrk="1" fontAlgn="base" latinLnBrk="0" hangingPunct="1">
                        <a:lnSpc>
                          <a:spcPts val="1600"/>
                        </a:lnSpc>
                        <a:spcBef>
                          <a:spcPct val="25000"/>
                        </a:spcBef>
                        <a:spcAft>
                          <a:spcPct val="0"/>
                        </a:spcAft>
                        <a:buClrTx/>
                        <a:buSzTx/>
                        <a:buFont typeface="Times" charset="0"/>
                        <a:buNone/>
                        <a:tabLst/>
                      </a:pPr>
                      <a:r>
                        <a:rPr kumimoji="0" lang="en-US" sz="2000" b="0" i="0" u="none" strike="noStrike" cap="none" normalizeH="0" baseline="0" dirty="0" smtClean="0">
                          <a:ln>
                            <a:noFill/>
                          </a:ln>
                          <a:solidFill>
                            <a:schemeClr val="tx1"/>
                          </a:solidFill>
                          <a:effectLst/>
                          <a:latin typeface="Times New Roman" charset="0"/>
                        </a:rPr>
                        <a:t>52 questions </a:t>
                      </a:r>
                    </a:p>
                    <a:p>
                      <a:pPr marL="0" marR="0" lvl="0" indent="0" algn="ctr" defTabSz="914400" rtl="0" eaLnBrk="1" fontAlgn="base" latinLnBrk="0" hangingPunct="1">
                        <a:lnSpc>
                          <a:spcPts val="1600"/>
                        </a:lnSpc>
                        <a:spcBef>
                          <a:spcPct val="25000"/>
                        </a:spcBef>
                        <a:spcAft>
                          <a:spcPct val="0"/>
                        </a:spcAft>
                        <a:buClrTx/>
                        <a:buSzTx/>
                        <a:buFont typeface="Times" charset="0"/>
                        <a:buNone/>
                        <a:tabLst/>
                      </a:pPr>
                      <a:r>
                        <a:rPr kumimoji="0" lang="en-US" sz="2000" b="0" i="0" u="none" strike="noStrike" cap="none" normalizeH="0" baseline="0" dirty="0" smtClean="0">
                          <a:ln>
                            <a:noFill/>
                          </a:ln>
                          <a:solidFill>
                            <a:schemeClr val="tx1"/>
                          </a:solidFill>
                          <a:effectLst/>
                          <a:latin typeface="Times New Roman" charset="0"/>
                        </a:rPr>
                        <a:t>in 65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06673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34" y="171363"/>
            <a:ext cx="9404723" cy="602359"/>
          </a:xfrm>
        </p:spPr>
        <p:txBody>
          <a:bodyPr/>
          <a:lstStyle/>
          <a:p>
            <a:r>
              <a:rPr lang="en-US" sz="2400" dirty="0" smtClean="0"/>
              <a:t>Take a look:</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423" y="171363"/>
            <a:ext cx="4712408" cy="6118276"/>
          </a:xfrm>
          <a:prstGeom prst="rect">
            <a:avLst/>
          </a:prstGeom>
        </p:spPr>
      </p:pic>
      <p:sp>
        <p:nvSpPr>
          <p:cNvPr id="4" name="TextBox 3"/>
          <p:cNvSpPr txBox="1"/>
          <p:nvPr/>
        </p:nvSpPr>
        <p:spPr>
          <a:xfrm>
            <a:off x="99034" y="2205672"/>
            <a:ext cx="7887096" cy="5078313"/>
          </a:xfrm>
          <a:prstGeom prst="rect">
            <a:avLst/>
          </a:prstGeom>
          <a:noFill/>
        </p:spPr>
        <p:txBody>
          <a:bodyPr wrap="none" rtlCol="0">
            <a:spAutoFit/>
          </a:bodyPr>
          <a:lstStyle/>
          <a:p>
            <a:pPr marL="285750" indent="-285750">
              <a:buFont typeface="Arial" panose="020B0604020202020204" pitchFamily="34" charset="0"/>
              <a:buChar char="•"/>
            </a:pPr>
            <a:r>
              <a:rPr lang="en-US" dirty="0" smtClean="0"/>
              <a:t>Extensive passages</a:t>
            </a:r>
          </a:p>
          <a:p>
            <a:pPr marL="285750" indent="-285750">
              <a:buFont typeface="Arial" panose="020B0604020202020204" pitchFamily="34" charset="0"/>
              <a:buChar char="•"/>
            </a:pPr>
            <a:r>
              <a:rPr lang="en-US" dirty="0" smtClean="0"/>
              <a:t>Often line specific</a:t>
            </a:r>
          </a:p>
          <a:p>
            <a:pPr marL="285750" indent="-285750">
              <a:buFont typeface="Arial" panose="020B0604020202020204" pitchFamily="34" charset="0"/>
              <a:buChar char="•"/>
            </a:pPr>
            <a:r>
              <a:rPr lang="en-US" dirty="0" smtClean="0"/>
              <a:t>Evidence based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smtClean="0"/>
          </a:p>
          <a:p>
            <a:endParaRPr lang="en-US" dirty="0"/>
          </a:p>
          <a:p>
            <a:endParaRPr lang="en-US" dirty="0">
              <a:hlinkClick r:id="rId3"/>
            </a:endParaRPr>
          </a:p>
          <a:p>
            <a:r>
              <a:rPr lang="en-US" dirty="0" smtClean="0">
                <a:hlinkClick r:id="rId3"/>
              </a:rPr>
              <a:t>https</a:t>
            </a:r>
            <a:r>
              <a:rPr lang="en-US" dirty="0">
                <a:hlinkClick r:id="rId3"/>
              </a:rPr>
              <a:t>://collegereadiness.collegeboard.org/samplequestions/reading</a:t>
            </a:r>
            <a:endParaRPr lang="en-US" dirty="0" smtClean="0"/>
          </a:p>
          <a:p>
            <a:endParaRPr lang="en-US" dirty="0"/>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4555" y="1072167"/>
            <a:ext cx="3806092" cy="247797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4555" y="3971982"/>
            <a:ext cx="3826608" cy="2037315"/>
          </a:xfrm>
          <a:prstGeom prst="rect">
            <a:avLst/>
          </a:prstGeom>
        </p:spPr>
      </p:pic>
    </p:spTree>
    <p:extLst>
      <p:ext uri="{BB962C8B-B14F-4D97-AF65-F5344CB8AC3E}">
        <p14:creationId xmlns:p14="http://schemas.microsoft.com/office/powerpoint/2010/main" val="2508353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45" y="180869"/>
            <a:ext cx="9404723" cy="1400530"/>
          </a:xfrm>
        </p:spPr>
        <p:txBody>
          <a:bodyPr/>
          <a:lstStyle/>
          <a:p>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a:t>
            </a:r>
            <a:endParaRPr lang="en-US" sz="4000" dirty="0"/>
          </a:p>
        </p:txBody>
      </p:sp>
      <p:graphicFrame>
        <p:nvGraphicFramePr>
          <p:cNvPr id="4" name="Group 31"/>
          <p:cNvGraphicFramePr>
            <a:graphicFrameLocks noGrp="1"/>
          </p:cNvGraphicFramePr>
          <p:nvPr>
            <p:extLst>
              <p:ext uri="{D42A27DB-BD31-4B8C-83A1-F6EECF244321}">
                <p14:modId xmlns:p14="http://schemas.microsoft.com/office/powerpoint/2010/main" val="1076310297"/>
              </p:ext>
            </p:extLst>
          </p:nvPr>
        </p:nvGraphicFramePr>
        <p:xfrm>
          <a:off x="1132817" y="720494"/>
          <a:ext cx="10013651" cy="5718741"/>
        </p:xfrm>
        <a:graphic>
          <a:graphicData uri="http://schemas.openxmlformats.org/drawingml/2006/table">
            <a:tbl>
              <a:tblPr/>
              <a:tblGrid>
                <a:gridCol w="1682348"/>
                <a:gridCol w="3620409"/>
                <a:gridCol w="2761799"/>
                <a:gridCol w="1949095"/>
              </a:tblGrid>
              <a:tr h="806381">
                <a:tc>
                  <a:txBody>
                    <a:bodyPr/>
                    <a:lstStyle/>
                    <a:p>
                      <a:pPr marL="0" marR="0" lvl="0" indent="0" algn="l" defTabSz="914400" rtl="0" eaLnBrk="1" fontAlgn="base" latinLnBrk="0" hangingPunct="1">
                        <a:lnSpc>
                          <a:spcPct val="100000"/>
                        </a:lnSpc>
                        <a:spcBef>
                          <a:spcPct val="25000"/>
                        </a:spcBef>
                        <a:spcAft>
                          <a:spcPct val="0"/>
                        </a:spcAft>
                        <a:buClrTx/>
                        <a:buSzTx/>
                        <a:buFont typeface="Times" charset="0"/>
                        <a:buNone/>
                        <a:tabLst/>
                      </a:pPr>
                      <a:endParaRPr kumimoji="0" lang="en-US" sz="1400" b="1" i="0" u="none" strike="noStrike" cap="none" normalizeH="0" baseline="0" dirty="0" smtClean="0">
                        <a:ln>
                          <a:noFill/>
                        </a:ln>
                        <a:solidFill>
                          <a:schemeClr val="tx1"/>
                        </a:solidFill>
                        <a:effectLst/>
                        <a:latin typeface="Times New Roman"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Content Emphasis-Features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Question Type- Expectation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 - Time Allotted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r>
              <a:tr h="4350506">
                <a:tc>
                  <a:txBody>
                    <a:bodyPr/>
                    <a:lstStyle/>
                    <a:p>
                      <a:pPr marL="0" marR="0" lvl="0" indent="0" algn="l" defTabSz="914400" rtl="0" eaLnBrk="0" fontAlgn="base" latinLnBrk="0" hangingPunct="0">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Writing and Language Test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r>
                        <a:rPr lang="en-US" sz="1800" b="1" dirty="0" smtClean="0">
                          <a:effectLst/>
                          <a:latin typeface="Times New Roman" panose="02020603050405020304" pitchFamily="18" charset="0"/>
                          <a:cs typeface="Times New Roman" panose="02020603050405020304" pitchFamily="18" charset="0"/>
                        </a:rPr>
                        <a:t>Repeat from Reading:</a:t>
                      </a:r>
                    </a:p>
                    <a:p>
                      <a:endParaRPr lang="en-US" sz="1200" b="1" dirty="0" smtClean="0">
                        <a:effectLst/>
                        <a:latin typeface="Times New Roman" panose="02020603050405020304" pitchFamily="18" charset="0"/>
                        <a:cs typeface="Times New Roman" panose="02020603050405020304" pitchFamily="18" charset="0"/>
                      </a:endParaRPr>
                    </a:p>
                    <a:p>
                      <a:pPr algn="l"/>
                      <a:r>
                        <a:rPr lang="en-US" sz="1200" b="1" dirty="0" smtClean="0">
                          <a:effectLst/>
                          <a:latin typeface="Times New Roman" panose="02020603050405020304" pitchFamily="18" charset="0"/>
                          <a:cs typeface="Times New Roman" panose="02020603050405020304" pitchFamily="18" charset="0"/>
                        </a:rPr>
                        <a:t>Command of Evidence</a:t>
                      </a:r>
                      <a:endParaRPr lang="en-US" sz="1200" dirty="0" smtClean="0">
                        <a:effectLst/>
                        <a:latin typeface="Times New Roman" panose="02020603050405020304" pitchFamily="18" charset="0"/>
                        <a:cs typeface="Times New Roman" panose="02020603050405020304" pitchFamily="18" charset="0"/>
                      </a:endParaRPr>
                    </a:p>
                    <a:p>
                      <a:pPr algn="l"/>
                      <a:r>
                        <a:rPr lang="en-US" sz="1200" b="1" dirty="0" smtClean="0">
                          <a:effectLst/>
                          <a:latin typeface="Times New Roman" panose="02020603050405020304" pitchFamily="18" charset="0"/>
                          <a:cs typeface="Times New Roman" panose="02020603050405020304" pitchFamily="18" charset="0"/>
                        </a:rPr>
                        <a:t>Words in Context</a:t>
                      </a:r>
                      <a:endParaRPr lang="en-US" sz="1200" b="0" dirty="0" smtClean="0">
                        <a:effectLst/>
                        <a:latin typeface="Times New Roman" panose="02020603050405020304" pitchFamily="18" charset="0"/>
                        <a:cs typeface="Times New Roman" panose="02020603050405020304" pitchFamily="18" charset="0"/>
                      </a:endParaRPr>
                    </a:p>
                    <a:p>
                      <a:pPr algn="l"/>
                      <a:r>
                        <a:rPr lang="en-US" sz="1200" b="1" dirty="0" smtClean="0">
                          <a:effectLst/>
                          <a:latin typeface="Times New Roman" panose="02020603050405020304" pitchFamily="18" charset="0"/>
                          <a:cs typeface="Times New Roman" panose="02020603050405020304" pitchFamily="18" charset="0"/>
                        </a:rPr>
                        <a:t>Analysis in History/Social Studies and in Science</a:t>
                      </a:r>
                      <a:r>
                        <a:rPr lang="en-US" sz="1800" b="1" dirty="0" smtClean="0">
                          <a:effectLst/>
                          <a:latin typeface="Times New Roman" panose="02020603050405020304" pitchFamily="18" charset="0"/>
                          <a:cs typeface="Times New Roman" panose="02020603050405020304" pitchFamily="18" charset="0"/>
                        </a:rPr>
                        <a:t>  </a:t>
                      </a:r>
                    </a:p>
                    <a:p>
                      <a:endParaRPr lang="en-US" sz="1800" b="1" dirty="0" smtClean="0">
                        <a:effectLst/>
                        <a:latin typeface="Times New Roman" panose="02020603050405020304" pitchFamily="18" charset="0"/>
                        <a:cs typeface="Times New Roman" panose="02020603050405020304" pitchFamily="18" charset="0"/>
                      </a:endParaRPr>
                    </a:p>
                    <a:p>
                      <a:r>
                        <a:rPr lang="en-US" sz="1800" b="1" dirty="0" smtClean="0">
                          <a:effectLst/>
                          <a:latin typeface="Times New Roman" panose="02020603050405020304" pitchFamily="18" charset="0"/>
                          <a:cs typeface="Times New Roman" panose="02020603050405020304" pitchFamily="18" charset="0"/>
                        </a:rPr>
                        <a:t>In</a:t>
                      </a:r>
                      <a:r>
                        <a:rPr lang="en-US" sz="1800" b="1" baseline="0" dirty="0" smtClean="0">
                          <a:effectLst/>
                          <a:latin typeface="Times New Roman" panose="02020603050405020304" pitchFamily="18" charset="0"/>
                          <a:cs typeface="Times New Roman" panose="02020603050405020304" pitchFamily="18" charset="0"/>
                        </a:rPr>
                        <a:t> addition:</a:t>
                      </a:r>
                      <a:endParaRPr lang="en-US" sz="1800" b="1" dirty="0" smtClean="0">
                        <a:effectLst/>
                        <a:latin typeface="Times New Roman" panose="02020603050405020304" pitchFamily="18" charset="0"/>
                        <a:cs typeface="Times New Roman" panose="02020603050405020304" pitchFamily="18" charset="0"/>
                      </a:endParaRPr>
                    </a:p>
                    <a:p>
                      <a:r>
                        <a:rPr lang="en-US" b="1" dirty="0" smtClean="0">
                          <a:effectLst/>
                          <a:latin typeface="Times New Roman" panose="02020603050405020304" pitchFamily="18" charset="0"/>
                          <a:cs typeface="Times New Roman" panose="02020603050405020304" pitchFamily="18" charset="0"/>
                        </a:rPr>
                        <a:t>Expression of Ideas</a:t>
                      </a:r>
                    </a:p>
                    <a:p>
                      <a:r>
                        <a:rPr lang="en-US" sz="1200" dirty="0" smtClean="0">
                          <a:effectLst/>
                          <a:latin typeface="Times New Roman" panose="02020603050405020304" pitchFamily="18" charset="0"/>
                          <a:cs typeface="Times New Roman" panose="02020603050405020304" pitchFamily="18" charset="0"/>
                        </a:rPr>
                        <a:t>Some questions ask about a passage’s organization and its impact. For instance, you will be asked which words or structural changes improve how well it makes its point and how well its sentences and paragraphs work together. </a:t>
                      </a:r>
                    </a:p>
                    <a:p>
                      <a:endParaRPr lang="en-US" sz="1200" dirty="0" smtClean="0">
                        <a:effectLst/>
                        <a:latin typeface="Times New Roman" panose="02020603050405020304" pitchFamily="18" charset="0"/>
                        <a:cs typeface="Times New Roman" panose="02020603050405020304" pitchFamily="18" charset="0"/>
                      </a:endParaRPr>
                    </a:p>
                    <a:p>
                      <a:r>
                        <a:rPr lang="en-US" b="1" dirty="0" smtClean="0">
                          <a:effectLst/>
                          <a:latin typeface="Times New Roman" panose="02020603050405020304" pitchFamily="18" charset="0"/>
                          <a:cs typeface="Times New Roman" panose="02020603050405020304" pitchFamily="18" charset="0"/>
                        </a:rPr>
                        <a:t>Standard English Conventions</a:t>
                      </a:r>
                    </a:p>
                    <a:p>
                      <a:r>
                        <a:rPr lang="en-US" sz="1200" dirty="0" smtClean="0">
                          <a:effectLst/>
                          <a:latin typeface="Times New Roman" panose="02020603050405020304" pitchFamily="18" charset="0"/>
                          <a:cs typeface="Times New Roman" panose="02020603050405020304" pitchFamily="18" charset="0"/>
                        </a:rPr>
                        <a:t>This is about the building blocks of writing: sentence structure, usage, and punctuation. You’ll be asked to change words, clauses, sentences, and punctuation. Some topics covered include verb tense, parallel construction, subject-verb agreement, and comma use.  </a:t>
                      </a:r>
                    </a:p>
                    <a:p>
                      <a:endParaRPr lang="en-US" sz="1200" b="1" dirty="0" smtClean="0">
                        <a:effectLst/>
                        <a:latin typeface="Times New Roman" panose="02020603050405020304" pitchFamily="18" charset="0"/>
                        <a:cs typeface="Times New Roman" panose="02020603050405020304" pitchFamily="18" charset="0"/>
                      </a:endParaRPr>
                    </a:p>
                    <a:p>
                      <a:endParaRPr lang="en-US" sz="1200" b="1" dirty="0" smtClean="0">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00"/>
                        </a:lnSpc>
                        <a:spcBef>
                          <a:spcPct val="25000"/>
                        </a:spcBef>
                        <a:spcAft>
                          <a:spcPct val="0"/>
                        </a:spcAft>
                        <a:buClrTx/>
                        <a:buSzTx/>
                        <a:buFont typeface="Times" charset="0"/>
                        <a:buNone/>
                        <a:tabLst/>
                      </a:pPr>
                      <a:endParaRPr kumimoji="0" lang="en-US" sz="12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defTabSz="914400" fontAlgn="base">
                        <a:lnSpc>
                          <a:spcPts val="1600"/>
                        </a:lnSpc>
                        <a:spcBef>
                          <a:spcPct val="25000"/>
                        </a:spcBef>
                        <a:spcAft>
                          <a:spcPct val="0"/>
                        </a:spcAft>
                      </a:pPr>
                      <a:r>
                        <a:rPr lang="en-US" sz="1400" dirty="0" smtClean="0">
                          <a:latin typeface="Times New Roman" charset="0"/>
                          <a:cs typeface="Times New Roman" charset="0"/>
                        </a:rPr>
                        <a:t>Passage-based,</a:t>
                      </a:r>
                      <a:r>
                        <a:rPr lang="en-US" sz="1400" baseline="0" dirty="0" smtClean="0">
                          <a:latin typeface="Times New Roman" charset="0"/>
                          <a:cs typeface="Times New Roman" charset="0"/>
                        </a:rPr>
                        <a:t> </a:t>
                      </a:r>
                      <a:r>
                        <a:rPr lang="en-US" sz="1400" dirty="0" smtClean="0">
                          <a:latin typeface="Times New Roman" charset="0"/>
                          <a:cs typeface="Times New Roman" charset="0"/>
                        </a:rPr>
                        <a:t>400-450 words each, multiple choice, and line specific. </a:t>
                      </a:r>
                    </a:p>
                    <a:p>
                      <a:pPr lvl="0" defTabSz="914400" fontAlgn="base">
                        <a:lnSpc>
                          <a:spcPts val="1600"/>
                        </a:lnSpc>
                        <a:spcBef>
                          <a:spcPct val="25000"/>
                        </a:spcBef>
                        <a:spcAft>
                          <a:spcPct val="0"/>
                        </a:spcAft>
                      </a:pPr>
                      <a:endParaRPr lang="en-US" sz="1400" dirty="0" smtClean="0">
                        <a:latin typeface="Times New Roman" charset="0"/>
                        <a:cs typeface="Times New Roman" charset="0"/>
                      </a:endParaRPr>
                    </a:p>
                    <a:p>
                      <a:pPr lvl="0" defTabSz="914400" fontAlgn="base">
                        <a:lnSpc>
                          <a:spcPts val="1600"/>
                        </a:lnSpc>
                        <a:spcBef>
                          <a:spcPct val="25000"/>
                        </a:spcBef>
                        <a:spcAft>
                          <a:spcPct val="0"/>
                        </a:spcAft>
                      </a:pPr>
                      <a:r>
                        <a:rPr lang="en-US" sz="1400" dirty="0" smtClean="0">
                          <a:latin typeface="Times New Roman" charset="0"/>
                          <a:cs typeface="Times New Roman" charset="0"/>
                        </a:rPr>
                        <a:t>Correct answers</a:t>
                      </a:r>
                      <a:r>
                        <a:rPr lang="en-US" sz="1400" baseline="0" dirty="0" smtClean="0">
                          <a:latin typeface="Times New Roman" charset="0"/>
                          <a:cs typeface="Times New Roman" charset="0"/>
                        </a:rPr>
                        <a:t> are derived from a student successfully playing the role of editor.  </a:t>
                      </a:r>
                      <a:endParaRPr lang="en-US" sz="1400" dirty="0" smtClean="0">
                        <a:latin typeface="Times New Roman" charset="0"/>
                        <a:cs typeface="Times New Roman" charset="0"/>
                      </a:endParaRPr>
                    </a:p>
                    <a:p>
                      <a:pPr lvl="0" defTabSz="914400" fontAlgn="base">
                        <a:lnSpc>
                          <a:spcPts val="1600"/>
                        </a:lnSpc>
                        <a:spcBef>
                          <a:spcPct val="25000"/>
                        </a:spcBef>
                        <a:spcAft>
                          <a:spcPct val="0"/>
                        </a:spcAft>
                      </a:pPr>
                      <a:endParaRPr lang="en-US" sz="1400" dirty="0" smtClean="0">
                        <a:latin typeface="Times New Roman" charset="0"/>
                        <a:cs typeface="Times New Roman" charset="0"/>
                      </a:endParaRPr>
                    </a:p>
                    <a:p>
                      <a:pPr lvl="0" defTabSz="914400" fontAlgn="base">
                        <a:lnSpc>
                          <a:spcPts val="1600"/>
                        </a:lnSpc>
                        <a:spcBef>
                          <a:spcPct val="25000"/>
                        </a:spcBef>
                        <a:spcAft>
                          <a:spcPct val="0"/>
                        </a:spcAft>
                      </a:pPr>
                      <a:endParaRPr lang="en-US" sz="1800" dirty="0" smtClean="0">
                        <a:latin typeface="Times New Roman" charset="0"/>
                        <a:cs typeface="Times New Roman" charset="0"/>
                      </a:endParaRPr>
                    </a:p>
                    <a:p>
                      <a:pPr lvl="0" defTabSz="914400" fontAlgn="base">
                        <a:lnSpc>
                          <a:spcPts val="1600"/>
                        </a:lnSpc>
                        <a:spcBef>
                          <a:spcPct val="25000"/>
                        </a:spcBef>
                        <a:spcAft>
                          <a:spcPct val="0"/>
                        </a:spcAft>
                      </a:pPr>
                      <a:r>
                        <a:rPr lang="en-US" sz="1800" dirty="0" smtClean="0">
                          <a:latin typeface="Times New Roman" charset="0"/>
                          <a:cs typeface="Times New Roman" charset="0"/>
                        </a:rPr>
                        <a:t>SHOW HOW YOU CAN EDIT AND REVISE TEXTS </a:t>
                      </a:r>
                    </a:p>
                    <a:p>
                      <a:pPr marL="0" marR="0" lvl="0" indent="0" algn="l" defTabSz="914400" rtl="0" eaLnBrk="1" fontAlgn="base" latinLnBrk="0" hangingPunct="1">
                        <a:lnSpc>
                          <a:spcPts val="1600"/>
                        </a:lnSpc>
                        <a:spcBef>
                          <a:spcPct val="25000"/>
                        </a:spcBef>
                        <a:spcAft>
                          <a:spcPct val="0"/>
                        </a:spcAft>
                        <a:buClrTx/>
                        <a:buSzTx/>
                        <a:buFont typeface="Times" charset="0"/>
                        <a:buNone/>
                        <a:tabLst/>
                      </a:pPr>
                      <a:endParaRPr kumimoji="0" lang="en-US" sz="1400" b="1"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25000"/>
                        </a:spcBef>
                        <a:spcAft>
                          <a:spcPct val="0"/>
                        </a:spcAft>
                        <a:buClrTx/>
                        <a:buSzTx/>
                        <a:buFont typeface="Times" charset="0"/>
                        <a:buNone/>
                        <a:tabLst/>
                      </a:pPr>
                      <a:r>
                        <a:rPr kumimoji="0" lang="en-US" sz="2000" b="0" i="0" u="none" strike="noStrike" cap="none" normalizeH="0" baseline="0" dirty="0" smtClean="0">
                          <a:ln>
                            <a:noFill/>
                          </a:ln>
                          <a:solidFill>
                            <a:schemeClr val="tx1"/>
                          </a:solidFill>
                          <a:effectLst/>
                          <a:latin typeface="Times New Roman" charset="0"/>
                        </a:rPr>
                        <a:t>1 Section</a:t>
                      </a:r>
                    </a:p>
                    <a:p>
                      <a:pPr marL="0" marR="0" lvl="0" indent="0" algn="ctr" defTabSz="914400" rtl="0" eaLnBrk="1" fontAlgn="base" latinLnBrk="0" hangingPunct="1">
                        <a:lnSpc>
                          <a:spcPts val="1600"/>
                        </a:lnSpc>
                        <a:spcBef>
                          <a:spcPct val="25000"/>
                        </a:spcBef>
                        <a:spcAft>
                          <a:spcPct val="0"/>
                        </a:spcAft>
                        <a:buClrTx/>
                        <a:buSzTx/>
                        <a:buFont typeface="Times" charset="0"/>
                        <a:buNone/>
                        <a:tabLst/>
                      </a:pPr>
                      <a:r>
                        <a:rPr kumimoji="0" lang="en-US" sz="2000" b="0" i="0" u="none" strike="noStrike" cap="none" normalizeH="0" baseline="0" dirty="0" smtClean="0">
                          <a:ln>
                            <a:noFill/>
                          </a:ln>
                          <a:solidFill>
                            <a:schemeClr val="tx1"/>
                          </a:solidFill>
                          <a:effectLst/>
                          <a:latin typeface="Times New Roman" charset="0"/>
                        </a:rPr>
                        <a:t>44 questions </a:t>
                      </a:r>
                    </a:p>
                    <a:p>
                      <a:pPr marL="0" marR="0" lvl="0" indent="0" algn="ctr" defTabSz="914400" rtl="0" eaLnBrk="1" fontAlgn="base" latinLnBrk="0" hangingPunct="1">
                        <a:lnSpc>
                          <a:spcPts val="1600"/>
                        </a:lnSpc>
                        <a:spcBef>
                          <a:spcPct val="25000"/>
                        </a:spcBef>
                        <a:spcAft>
                          <a:spcPct val="0"/>
                        </a:spcAft>
                        <a:buClrTx/>
                        <a:buSzTx/>
                        <a:buFont typeface="Times" charset="0"/>
                        <a:buNone/>
                        <a:tabLst/>
                      </a:pPr>
                      <a:r>
                        <a:rPr kumimoji="0" lang="en-US" sz="2000" b="0" i="0" u="none" strike="noStrike" cap="none" normalizeH="0" baseline="0" dirty="0" smtClean="0">
                          <a:ln>
                            <a:noFill/>
                          </a:ln>
                          <a:solidFill>
                            <a:schemeClr val="tx1"/>
                          </a:solidFill>
                          <a:effectLst/>
                          <a:latin typeface="Times New Roman" charset="0"/>
                        </a:rPr>
                        <a:t>in 35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99020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34" y="171363"/>
            <a:ext cx="9404723" cy="602359"/>
          </a:xfrm>
        </p:spPr>
        <p:txBody>
          <a:bodyPr/>
          <a:lstStyle/>
          <a:p>
            <a:r>
              <a:rPr lang="en-US" sz="2400" dirty="0" smtClean="0"/>
              <a:t>Take a look:</a:t>
            </a:r>
            <a:endParaRPr lang="en-US" sz="2400" dirty="0"/>
          </a:p>
        </p:txBody>
      </p:sp>
      <p:sp>
        <p:nvSpPr>
          <p:cNvPr id="4" name="TextBox 3"/>
          <p:cNvSpPr txBox="1"/>
          <p:nvPr/>
        </p:nvSpPr>
        <p:spPr>
          <a:xfrm>
            <a:off x="99034" y="2205672"/>
            <a:ext cx="8996374" cy="4524315"/>
          </a:xfrm>
          <a:prstGeom prst="rect">
            <a:avLst/>
          </a:prstGeom>
          <a:noFill/>
        </p:spPr>
        <p:txBody>
          <a:bodyPr wrap="none" rtlCol="0">
            <a:spAutoFit/>
          </a:bodyPr>
          <a:lstStyle/>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a:p>
            <a:endParaRPr lang="en-US" dirty="0" smtClean="0"/>
          </a:p>
          <a:p>
            <a:endParaRPr lang="en-US" dirty="0"/>
          </a:p>
          <a:p>
            <a:endParaRPr lang="en-US" dirty="0"/>
          </a:p>
          <a:p>
            <a:endParaRPr lang="en-US" dirty="0"/>
          </a:p>
          <a:p>
            <a:pPr marL="285750" indent="-285750">
              <a:buFont typeface="Arial" panose="020B0604020202020204" pitchFamily="34" charset="0"/>
              <a:buChar char="•"/>
            </a:pPr>
            <a:r>
              <a:rPr lang="en-US" dirty="0"/>
              <a:t>Extensive passages</a:t>
            </a:r>
          </a:p>
          <a:p>
            <a:pPr marL="285750" indent="-285750">
              <a:buFont typeface="Arial" panose="020B0604020202020204" pitchFamily="34" charset="0"/>
              <a:buChar char="•"/>
            </a:pPr>
            <a:r>
              <a:rPr lang="en-US" dirty="0"/>
              <a:t>Often line specific</a:t>
            </a:r>
          </a:p>
          <a:p>
            <a:pPr marL="285750" indent="-285750">
              <a:buFont typeface="Arial" panose="020B0604020202020204" pitchFamily="34" charset="0"/>
              <a:buChar char="•"/>
            </a:pPr>
            <a:r>
              <a:rPr lang="en-US" dirty="0"/>
              <a:t>Author </a:t>
            </a:r>
            <a:r>
              <a:rPr lang="en-US" dirty="0" smtClean="0"/>
              <a:t>Driven</a:t>
            </a:r>
            <a:endParaRPr lang="en-US" dirty="0">
              <a:hlinkClick r:id="rId2"/>
            </a:endParaRPr>
          </a:p>
          <a:p>
            <a:endParaRPr lang="en-US" dirty="0" smtClean="0">
              <a:hlinkClick r:id="rId2"/>
            </a:endParaRPr>
          </a:p>
          <a:p>
            <a:r>
              <a:rPr lang="en-US" dirty="0" smtClean="0">
                <a:hlinkClick r:id="rId2"/>
              </a:rPr>
              <a:t>https</a:t>
            </a:r>
            <a:r>
              <a:rPr lang="en-US" dirty="0">
                <a:hlinkClick r:id="rId2"/>
              </a:rPr>
              <a:t>://collegereadiness.collegeboard.org/sample-questions/writing-language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21" y="664307"/>
            <a:ext cx="6017059" cy="44838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553" y="108264"/>
            <a:ext cx="4665785" cy="6228452"/>
          </a:xfrm>
          <a:prstGeom prst="rect">
            <a:avLst/>
          </a:prstGeom>
        </p:spPr>
      </p:pic>
    </p:spTree>
    <p:extLst>
      <p:ext uri="{BB962C8B-B14F-4D97-AF65-F5344CB8AC3E}">
        <p14:creationId xmlns:p14="http://schemas.microsoft.com/office/powerpoint/2010/main" val="4118381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1"/>
          <p:cNvGraphicFramePr>
            <a:graphicFrameLocks noGrp="1"/>
          </p:cNvGraphicFramePr>
          <p:nvPr>
            <p:extLst>
              <p:ext uri="{D42A27DB-BD31-4B8C-83A1-F6EECF244321}">
                <p14:modId xmlns:p14="http://schemas.microsoft.com/office/powerpoint/2010/main" val="3428064365"/>
              </p:ext>
            </p:extLst>
          </p:nvPr>
        </p:nvGraphicFramePr>
        <p:xfrm>
          <a:off x="789356" y="96120"/>
          <a:ext cx="9569833" cy="6761880"/>
        </p:xfrm>
        <a:graphic>
          <a:graphicData uri="http://schemas.openxmlformats.org/drawingml/2006/table">
            <a:tbl>
              <a:tblPr/>
              <a:tblGrid>
                <a:gridCol w="1587953"/>
                <a:gridCol w="3663226"/>
                <a:gridCol w="2451306"/>
                <a:gridCol w="1867348"/>
              </a:tblGrid>
              <a:tr h="660800">
                <a:tc>
                  <a:txBody>
                    <a:bodyPr/>
                    <a:lstStyle/>
                    <a:p>
                      <a:pPr marL="0" marR="0" lvl="0" indent="0" algn="l" defTabSz="914400" rtl="0" eaLnBrk="1" fontAlgn="base" latinLnBrk="0" hangingPunct="1">
                        <a:lnSpc>
                          <a:spcPct val="100000"/>
                        </a:lnSpc>
                        <a:spcBef>
                          <a:spcPct val="25000"/>
                        </a:spcBef>
                        <a:spcAft>
                          <a:spcPct val="0"/>
                        </a:spcAft>
                        <a:buClrTx/>
                        <a:buSzTx/>
                        <a:buFont typeface="Times" charset="0"/>
                        <a:buNone/>
                        <a:tabLst/>
                      </a:pPr>
                      <a:endParaRPr kumimoji="0" lang="en-US" sz="1400" b="1" i="0" u="none" strike="noStrike" cap="none" normalizeH="0" baseline="0" dirty="0" smtClean="0">
                        <a:ln>
                          <a:noFill/>
                        </a:ln>
                        <a:solidFill>
                          <a:schemeClr val="tx1"/>
                        </a:solidFill>
                        <a:effectLst/>
                        <a:latin typeface="Times New Roman"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Content Emphasis-Features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Question Type- Expectation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 - Time Allotted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r>
              <a:tr h="5913955">
                <a:tc>
                  <a:txBody>
                    <a:bodyPr/>
                    <a:lstStyle/>
                    <a:p>
                      <a:pPr marL="0" marR="0" lvl="0" indent="0" algn="l" defTabSz="914400" rtl="0" eaLnBrk="0" fontAlgn="base" latinLnBrk="0" hangingPunct="0">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    Math Test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r>
                        <a:rPr lang="en-US" sz="1800" b="1" dirty="0" smtClean="0">
                          <a:effectLst/>
                          <a:latin typeface="Times New Roman" panose="02020603050405020304" pitchFamily="18" charset="0"/>
                          <a:cs typeface="Times New Roman" panose="02020603050405020304" pitchFamily="18" charset="0"/>
                        </a:rPr>
                        <a:t>Fluency</a:t>
                      </a:r>
                      <a:endParaRPr lang="en-US" sz="1800" dirty="0" smtClean="0">
                        <a:effectLst/>
                        <a:latin typeface="Times New Roman" panose="02020603050405020304" pitchFamily="18" charset="0"/>
                        <a:cs typeface="Times New Roman" panose="02020603050405020304" pitchFamily="18" charset="0"/>
                      </a:endParaRPr>
                    </a:p>
                    <a:p>
                      <a:r>
                        <a:rPr lang="en-US" sz="1200" dirty="0" smtClean="0">
                          <a:effectLst/>
                          <a:latin typeface="Times New Roman" panose="02020603050405020304" pitchFamily="18" charset="0"/>
                          <a:cs typeface="Times New Roman" panose="02020603050405020304" pitchFamily="18" charset="0"/>
                        </a:rPr>
                        <a:t>Carry out procedures flexibly, accurately, efficiently, and strategically.</a:t>
                      </a:r>
                      <a:r>
                        <a:rPr lang="en-US" sz="1200" baseline="0" dirty="0" smtClean="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Solve problems quickly by identifying and using the most efficient solution approaches. This might involve solving a problem by inspection, finding a shortcut, or reorganizing information.</a:t>
                      </a:r>
                    </a:p>
                    <a:p>
                      <a:endParaRPr lang="en-US" sz="1800" dirty="0" smtClean="0">
                        <a:effectLst/>
                        <a:latin typeface="Times New Roman" panose="02020603050405020304" pitchFamily="18" charset="0"/>
                        <a:cs typeface="Times New Roman" panose="02020603050405020304" pitchFamily="18" charset="0"/>
                      </a:endParaRPr>
                    </a:p>
                    <a:p>
                      <a:r>
                        <a:rPr lang="en-US" sz="1800" b="1" dirty="0" smtClean="0">
                          <a:effectLst/>
                          <a:latin typeface="Times New Roman" panose="02020603050405020304" pitchFamily="18" charset="0"/>
                          <a:cs typeface="Times New Roman" panose="02020603050405020304" pitchFamily="18" charset="0"/>
                        </a:rPr>
                        <a:t>Conceptual Understanding</a:t>
                      </a:r>
                    </a:p>
                    <a:p>
                      <a:r>
                        <a:rPr lang="en-US" sz="1200" dirty="0" smtClean="0">
                          <a:effectLst/>
                          <a:latin typeface="Times New Roman" panose="02020603050405020304" pitchFamily="18" charset="0"/>
                          <a:cs typeface="Times New Roman" panose="02020603050405020304" pitchFamily="18" charset="0"/>
                        </a:rPr>
                        <a:t>Demonstrate grasp of math concepts, operations, and relations. You might be asked to make connections between properties of linear equations, their graphs, and the contexts they represent.</a:t>
                      </a:r>
                    </a:p>
                    <a:p>
                      <a:endParaRPr lang="en-US" sz="1200" b="0" dirty="0" smtClean="0">
                        <a:effectLst/>
                        <a:latin typeface="Times New Roman" panose="02020603050405020304" pitchFamily="18" charset="0"/>
                        <a:cs typeface="Times New Roman" panose="02020603050405020304" pitchFamily="18" charset="0"/>
                      </a:endParaRPr>
                    </a:p>
                    <a:p>
                      <a:r>
                        <a:rPr lang="en-US" sz="1800" b="1" dirty="0" smtClean="0">
                          <a:effectLst/>
                          <a:latin typeface="Times New Roman" panose="02020603050405020304" pitchFamily="18" charset="0"/>
                          <a:cs typeface="Times New Roman" panose="02020603050405020304" pitchFamily="18" charset="0"/>
                        </a:rPr>
                        <a:t>Applications</a:t>
                      </a:r>
                    </a:p>
                    <a:p>
                      <a:r>
                        <a:rPr lang="en-US" sz="1200" dirty="0" smtClean="0">
                          <a:effectLst/>
                          <a:latin typeface="Times New Roman" panose="02020603050405020304" pitchFamily="18" charset="0"/>
                          <a:cs typeface="Times New Roman" panose="02020603050405020304" pitchFamily="18" charset="0"/>
                        </a:rPr>
                        <a:t>Real-world problems ask you to analyze a situation, determine the essential elements required to solve the problem, represent the problem mathematically, and carry out a solution.</a:t>
                      </a:r>
                    </a:p>
                    <a:p>
                      <a:endParaRPr lang="en-US" sz="1200" dirty="0" smtClean="0">
                        <a:effectLst/>
                        <a:latin typeface="Times New Roman" panose="02020603050405020304" pitchFamily="18" charset="0"/>
                        <a:cs typeface="Times New Roman" panose="02020603050405020304" pitchFamily="18" charset="0"/>
                      </a:endParaRPr>
                    </a:p>
                    <a:p>
                      <a:r>
                        <a:rPr lang="en-US" sz="1800" dirty="0" smtClean="0">
                          <a:effectLst/>
                          <a:latin typeface="Times New Roman" panose="02020603050405020304" pitchFamily="18" charset="0"/>
                          <a:cs typeface="Times New Roman" panose="02020603050405020304" pitchFamily="18" charset="0"/>
                        </a:rPr>
                        <a:t>The Test measures</a:t>
                      </a:r>
                      <a:r>
                        <a:rPr lang="en-US" sz="1800" baseline="0" dirty="0" smtClean="0">
                          <a:effectLst/>
                          <a:latin typeface="Times New Roman" panose="02020603050405020304" pitchFamily="18" charset="0"/>
                          <a:cs typeface="Times New Roman" panose="02020603050405020304" pitchFamily="18" charset="0"/>
                        </a:rPr>
                        <a:t> four areas:</a:t>
                      </a:r>
                    </a:p>
                    <a:p>
                      <a:pPr marL="17145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Heart of Algebra</a:t>
                      </a:r>
                    </a:p>
                    <a:p>
                      <a:pPr marL="17145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Problem Solving and Data Analysis</a:t>
                      </a:r>
                    </a:p>
                    <a:p>
                      <a:pPr marL="17145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Passport to Advanced Math</a:t>
                      </a:r>
                    </a:p>
                    <a:p>
                      <a:pPr marL="171450" indent="-171450">
                        <a:buFont typeface="Arial" panose="020B0604020202020204" pitchFamily="34" charset="0"/>
                        <a:buChar cha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Additional Topics in Math (covering relevant</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concepts learned in high school math, such as the </a:t>
                      </a: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Pythagorean theorem) </a:t>
                      </a:r>
                    </a:p>
                    <a:p>
                      <a:endParaRPr lang="en-US" sz="1200" dirty="0" smtClean="0">
                        <a:effectLst/>
                        <a:latin typeface="Times New Roman" panose="02020603050405020304" pitchFamily="18" charset="0"/>
                        <a:cs typeface="Times New Roman" panose="02020603050405020304" pitchFamily="18" charset="0"/>
                      </a:endParaRPr>
                    </a:p>
                    <a:p>
                      <a:endParaRPr lang="en-US" sz="1200" b="1" dirty="0" smtClean="0">
                        <a:effectLst/>
                        <a:latin typeface="Times New Roman" panose="02020603050405020304" pitchFamily="18" charset="0"/>
                        <a:cs typeface="Times New Roman" panose="02020603050405020304" pitchFamily="18" charset="0"/>
                      </a:endParaRPr>
                    </a:p>
                    <a:p>
                      <a:endParaRPr lang="en-US" sz="1200" b="1" dirty="0" smtClean="0">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00"/>
                        </a:lnSpc>
                        <a:spcBef>
                          <a:spcPct val="25000"/>
                        </a:spcBef>
                        <a:spcAft>
                          <a:spcPct val="0"/>
                        </a:spcAft>
                        <a:buClrTx/>
                        <a:buSzTx/>
                        <a:buFont typeface="Times" charset="0"/>
                        <a:buNone/>
                        <a:tabLst/>
                      </a:pPr>
                      <a:endPar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800" b="1" dirty="0" smtClean="0">
                          <a:effectLst/>
                          <a:latin typeface="Times New Roman" panose="02020603050405020304" pitchFamily="18" charset="0"/>
                          <a:cs typeface="Times New Roman" panose="02020603050405020304" pitchFamily="18" charset="0"/>
                        </a:rPr>
                        <a:t>Calculator Work</a:t>
                      </a:r>
                    </a:p>
                    <a:p>
                      <a:r>
                        <a:rPr lang="en-US" sz="1200" dirty="0" smtClean="0">
                          <a:effectLst/>
                          <a:latin typeface="Times New Roman" panose="02020603050405020304" pitchFamily="18" charset="0"/>
                          <a:cs typeface="Times New Roman" panose="02020603050405020304" pitchFamily="18" charset="0"/>
                        </a:rPr>
                        <a:t> Focus is on complex modeling and reasoning,</a:t>
                      </a:r>
                      <a:r>
                        <a:rPr lang="en-US" sz="1200" baseline="0" dirty="0" smtClean="0">
                          <a:effectLst/>
                          <a:latin typeface="Times New Roman" panose="02020603050405020304" pitchFamily="18" charset="0"/>
                          <a:cs typeface="Times New Roman" panose="02020603050405020304" pitchFamily="18" charset="0"/>
                        </a:rPr>
                        <a:t> and </a:t>
                      </a:r>
                      <a:r>
                        <a:rPr lang="en-US" sz="1200" dirty="0" smtClean="0">
                          <a:effectLst/>
                          <a:latin typeface="Times New Roman" panose="02020603050405020304" pitchFamily="18" charset="0"/>
                          <a:cs typeface="Times New Roman" panose="02020603050405020304" pitchFamily="18" charset="0"/>
                        </a:rPr>
                        <a:t>your calculator can save you time</a:t>
                      </a:r>
                      <a:r>
                        <a:rPr lang="en-US" sz="1200" baseline="0" dirty="0" smtClean="0">
                          <a:effectLst/>
                          <a:latin typeface="Times New Roman" panose="02020603050405020304" pitchFamily="18" charset="0"/>
                          <a:cs typeface="Times New Roman" panose="02020603050405020304" pitchFamily="18" charset="0"/>
                        </a:rPr>
                        <a:t> with multiple choice.</a:t>
                      </a:r>
                      <a:endParaRPr lang="en-US" sz="1200" dirty="0" smtClean="0">
                        <a:effectLst/>
                        <a:latin typeface="Times New Roman" panose="02020603050405020304" pitchFamily="18" charset="0"/>
                        <a:cs typeface="Times New Roman" panose="02020603050405020304" pitchFamily="18" charset="0"/>
                      </a:endParaRPr>
                    </a:p>
                    <a:p>
                      <a:endParaRPr lang="en-US" sz="1200" dirty="0" smtClean="0">
                        <a:effectLst/>
                        <a:latin typeface="Times New Roman" panose="02020603050405020304" pitchFamily="18" charset="0"/>
                        <a:cs typeface="Times New Roman" panose="02020603050405020304" pitchFamily="18" charset="0"/>
                      </a:endParaRPr>
                    </a:p>
                    <a:p>
                      <a:r>
                        <a:rPr lang="en-US" sz="1800" b="1" dirty="0" smtClean="0">
                          <a:effectLst/>
                          <a:latin typeface="Times New Roman" panose="02020603050405020304" pitchFamily="18" charset="0"/>
                          <a:cs typeface="Times New Roman" panose="02020603050405020304" pitchFamily="18" charset="0"/>
                        </a:rPr>
                        <a:t>Non-Calculator</a:t>
                      </a:r>
                      <a:r>
                        <a:rPr lang="en-US" sz="1800" b="1" baseline="0" dirty="0" smtClean="0">
                          <a:effectLst/>
                          <a:latin typeface="Times New Roman" panose="02020603050405020304" pitchFamily="18" charset="0"/>
                          <a:cs typeface="Times New Roman" panose="02020603050405020304" pitchFamily="18" charset="0"/>
                        </a:rPr>
                        <a:t> Work</a:t>
                      </a:r>
                    </a:p>
                    <a:p>
                      <a:r>
                        <a:rPr lang="en-US" sz="1200" dirty="0" smtClean="0">
                          <a:latin typeface="Times New Roman" panose="02020603050405020304" pitchFamily="18" charset="0"/>
                          <a:cs typeface="Times New Roman" panose="02020603050405020304" pitchFamily="18" charset="0"/>
                        </a:rPr>
                        <a:t>The No Calculator portion of the test makes it easier to assess your math fluency. It also tests well-learned technique and number sense.</a:t>
                      </a:r>
                      <a:endParaRPr lang="en-US" sz="1200" b="1" baseline="0" dirty="0" smtClean="0">
                        <a:effectLst/>
                        <a:latin typeface="Times New Roman" panose="02020603050405020304" pitchFamily="18" charset="0"/>
                        <a:cs typeface="Times New Roman" panose="02020603050405020304" pitchFamily="18" charset="0"/>
                      </a:endParaRPr>
                    </a:p>
                    <a:p>
                      <a:endParaRPr lang="en-US" sz="1800" b="1" dirty="0" smtClean="0">
                        <a:effectLst/>
                        <a:latin typeface="Times New Roman" panose="02020603050405020304" pitchFamily="18" charset="0"/>
                        <a:cs typeface="Times New Roman" panose="02020603050405020304" pitchFamily="18" charset="0"/>
                      </a:endParaRPr>
                    </a:p>
                    <a:p>
                      <a:r>
                        <a:rPr lang="en-US" sz="1800" b="1" dirty="0" smtClean="0">
                          <a:effectLst/>
                          <a:latin typeface="Times New Roman" panose="02020603050405020304" pitchFamily="18" charset="0"/>
                          <a:cs typeface="Times New Roman" panose="02020603050405020304" pitchFamily="18" charset="0"/>
                        </a:rPr>
                        <a:t>Grid-In Questions</a:t>
                      </a:r>
                    </a:p>
                    <a:p>
                      <a:r>
                        <a:rPr lang="en-US" sz="1200" dirty="0" smtClean="0">
                          <a:effectLst/>
                          <a:latin typeface="Times New Roman" panose="02020603050405020304" pitchFamily="18" charset="0"/>
                          <a:cs typeface="Times New Roman" panose="02020603050405020304" pitchFamily="18" charset="0"/>
                        </a:rPr>
                        <a:t>22 percent of questions are student-produced response, also known as grid-ins. Instead of choosing a correct answer from a list of options, you’ll need to solve problems and enter your answers in the grids provided on the answer sheet.</a:t>
                      </a:r>
                    </a:p>
                    <a:p>
                      <a:pPr lvl="0" defTabSz="914400" fontAlgn="base">
                        <a:lnSpc>
                          <a:spcPts val="1600"/>
                        </a:lnSpc>
                        <a:spcBef>
                          <a:spcPct val="25000"/>
                        </a:spcBef>
                        <a:spcAft>
                          <a:spcPct val="0"/>
                        </a:spcAft>
                      </a:pPr>
                      <a:endParaRPr lang="en-US" sz="12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SHOW HOW YOU CAN</a:t>
                      </a:r>
                      <a:r>
                        <a:rPr lang="en-US" sz="18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PROBLEM-</a:t>
                      </a:r>
                    </a:p>
                    <a:p>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SOLVE AND USE APPROPRIATE</a:t>
                      </a:r>
                      <a:r>
                        <a:rPr lang="en-US" sz="18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APPROCHES AND</a:t>
                      </a:r>
                      <a:r>
                        <a:rPr lang="en-US" sz="1800" kern="1200" baseline="0" dirty="0" smtClean="0">
                          <a:solidFill>
                            <a:schemeClr val="tx1"/>
                          </a:solidFill>
                          <a:effectLst/>
                          <a:latin typeface="Times New Roman" panose="02020603050405020304" pitchFamily="18" charset="0"/>
                          <a:ea typeface="+mn-ea"/>
                          <a:cs typeface="Times New Roman" panose="02020603050405020304" pitchFamily="18" charset="0"/>
                        </a:rPr>
                        <a:t> TOOLS</a:t>
                      </a:r>
                      <a:endParaRPr lang="en-US"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defTabSz="914400" fontAlgn="base">
                        <a:lnSpc>
                          <a:spcPts val="1600"/>
                        </a:lnSpc>
                        <a:spcBef>
                          <a:spcPct val="25000"/>
                        </a:spcBef>
                        <a:spcAft>
                          <a:spcPct val="0"/>
                        </a:spcAft>
                      </a:pPr>
                      <a:endParaRPr kumimoji="0" lang="en-U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25000"/>
                        </a:spcBef>
                        <a:spcAft>
                          <a:spcPct val="0"/>
                        </a:spcAft>
                        <a:buClrTx/>
                        <a:buSzTx/>
                        <a:buFont typeface="Times" charset="0"/>
                        <a:buNone/>
                        <a:tabLst/>
                      </a:pPr>
                      <a:r>
                        <a:rPr kumimoji="0" lang="en-US" sz="2000" b="0" i="0" u="none" strike="noStrike" cap="none" normalizeH="0" baseline="0" dirty="0" smtClean="0">
                          <a:ln>
                            <a:noFill/>
                          </a:ln>
                          <a:solidFill>
                            <a:schemeClr val="tx1"/>
                          </a:solidFill>
                          <a:effectLst/>
                          <a:latin typeface="Times New Roman" charset="0"/>
                        </a:rPr>
                        <a:t>2 Sections</a:t>
                      </a:r>
                    </a:p>
                    <a:p>
                      <a:pPr marL="0" marR="0" lvl="0" indent="0" algn="ctr" defTabSz="914400" rtl="0" eaLnBrk="1" fontAlgn="base" latinLnBrk="0" hangingPunct="1">
                        <a:lnSpc>
                          <a:spcPts val="1600"/>
                        </a:lnSpc>
                        <a:spcBef>
                          <a:spcPct val="25000"/>
                        </a:spcBef>
                        <a:spcAft>
                          <a:spcPct val="0"/>
                        </a:spcAft>
                        <a:buClrTx/>
                        <a:buSzTx/>
                        <a:buFont typeface="Times" charset="0"/>
                        <a:buNone/>
                        <a:tabLst/>
                      </a:pPr>
                      <a:endParaRPr kumimoji="0" lang="en-US" sz="2000" b="0" i="0" u="none" strike="noStrike" cap="none" normalizeH="0" baseline="0" dirty="0" smtClean="0">
                        <a:ln>
                          <a:noFill/>
                        </a:ln>
                        <a:solidFill>
                          <a:schemeClr val="tx1"/>
                        </a:solidFill>
                        <a:effectLst/>
                        <a:latin typeface="Times New Roman" charset="0"/>
                      </a:endParaRPr>
                    </a:p>
                    <a:p>
                      <a:pPr algn="ct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38 w/calculator </a:t>
                      </a:r>
                    </a:p>
                    <a:p>
                      <a:pPr algn="ct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in 55 minutes</a:t>
                      </a:r>
                    </a:p>
                    <a:p>
                      <a:pPr algn="ct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(8 grid in)</a:t>
                      </a:r>
                    </a:p>
                    <a:p>
                      <a:pPr algn="ctr"/>
                      <a:endParaRPr lang="en-US"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ct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20 no</a:t>
                      </a:r>
                      <a:r>
                        <a:rPr lang="en-US" sz="18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calculator</a:t>
                      </a:r>
                      <a:r>
                        <a:rPr lang="en-US" sz="18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p>
                    <a:p>
                      <a:pPr algn="ctr"/>
                      <a:r>
                        <a:rPr lang="en-US" sz="1800" kern="1200" baseline="0" dirty="0" smtClean="0">
                          <a:solidFill>
                            <a:schemeClr val="tx1"/>
                          </a:solidFill>
                          <a:effectLst/>
                          <a:latin typeface="Times New Roman" panose="02020603050405020304" pitchFamily="18" charset="0"/>
                          <a:ea typeface="+mn-ea"/>
                          <a:cs typeface="Times New Roman" panose="02020603050405020304" pitchFamily="18" charset="0"/>
                        </a:rPr>
                        <a:t>in</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 25 minutes</a:t>
                      </a:r>
                    </a:p>
                    <a:p>
                      <a:pPr algn="ct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(5</a:t>
                      </a:r>
                      <a:r>
                        <a:rPr lang="en-US" sz="1800" kern="1200" baseline="0" dirty="0" smtClean="0">
                          <a:solidFill>
                            <a:schemeClr val="tx1"/>
                          </a:solidFill>
                          <a:effectLst/>
                          <a:latin typeface="Times New Roman" panose="02020603050405020304" pitchFamily="18" charset="0"/>
                          <a:ea typeface="+mn-ea"/>
                          <a:cs typeface="Times New Roman" panose="02020603050405020304" pitchFamily="18" charset="0"/>
                        </a:rPr>
                        <a:t> grid in)</a:t>
                      </a:r>
                      <a:endParaRPr lang="en-US" sz="18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91258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646" y="1371814"/>
            <a:ext cx="4142154" cy="4622072"/>
          </a:xfrm>
          <a:prstGeom prst="rect">
            <a:avLst/>
          </a:prstGeom>
        </p:spPr>
      </p:pic>
      <p:sp>
        <p:nvSpPr>
          <p:cNvPr id="4" name="Title 1"/>
          <p:cNvSpPr>
            <a:spLocks noGrp="1"/>
          </p:cNvSpPr>
          <p:nvPr>
            <p:ph type="title"/>
          </p:nvPr>
        </p:nvSpPr>
        <p:spPr>
          <a:xfrm>
            <a:off x="99034" y="171363"/>
            <a:ext cx="9404723" cy="602359"/>
          </a:xfrm>
        </p:spPr>
        <p:txBody>
          <a:bodyPr/>
          <a:lstStyle/>
          <a:p>
            <a:r>
              <a:rPr lang="en-US" sz="2400" dirty="0" smtClean="0"/>
              <a:t>Take a look:</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538" y="171363"/>
            <a:ext cx="2370636" cy="6185877"/>
          </a:xfrm>
          <a:prstGeom prst="rect">
            <a:avLst/>
          </a:prstGeom>
        </p:spPr>
      </p:pic>
      <p:sp>
        <p:nvSpPr>
          <p:cNvPr id="6" name="Rectangle 5"/>
          <p:cNvSpPr/>
          <p:nvPr/>
        </p:nvSpPr>
        <p:spPr>
          <a:xfrm>
            <a:off x="336060" y="6426807"/>
            <a:ext cx="9464431" cy="646331"/>
          </a:xfrm>
          <a:prstGeom prst="rect">
            <a:avLst/>
          </a:prstGeom>
        </p:spPr>
        <p:txBody>
          <a:bodyPr wrap="square">
            <a:spAutoFit/>
          </a:bodyPr>
          <a:lstStyle/>
          <a:p>
            <a:r>
              <a:rPr lang="en-US" dirty="0">
                <a:hlinkClick r:id="rId4"/>
              </a:rPr>
              <a:t>https://</a:t>
            </a:r>
            <a:r>
              <a:rPr lang="en-US" dirty="0" smtClean="0">
                <a:hlinkClick r:id="rId4"/>
              </a:rPr>
              <a:t>collegereadiness.collegeboard.org/samplequestions/math</a:t>
            </a:r>
            <a:r>
              <a:rPr lang="en-US" dirty="0"/>
              <a:t/>
            </a:r>
            <a:br>
              <a:rPr lang="en-US" dirty="0"/>
            </a:br>
            <a:endParaRPr lang="en-US" dirty="0"/>
          </a:p>
        </p:txBody>
      </p:sp>
      <p:sp>
        <p:nvSpPr>
          <p:cNvPr id="7" name="Rectangle 6"/>
          <p:cNvSpPr/>
          <p:nvPr/>
        </p:nvSpPr>
        <p:spPr>
          <a:xfrm>
            <a:off x="500910" y="2818842"/>
            <a:ext cx="6096000" cy="646331"/>
          </a:xfrm>
          <a:prstGeom prst="rect">
            <a:avLst/>
          </a:prstGeom>
        </p:spPr>
        <p:txBody>
          <a:bodyPr>
            <a:spAutoFit/>
          </a:bodyPr>
          <a:lstStyle/>
          <a:p>
            <a:pPr marL="285750" indent="-285750">
              <a:buFont typeface="Arial" panose="020B0604020202020204" pitchFamily="34" charset="0"/>
              <a:buChar char="•"/>
            </a:pPr>
            <a:r>
              <a:rPr lang="en-US" dirty="0" smtClean="0"/>
              <a:t>Multiple Choice</a:t>
            </a:r>
            <a:endParaRPr lang="en-US" dirty="0"/>
          </a:p>
          <a:p>
            <a:pPr marL="285750" indent="-285750">
              <a:buFont typeface="Arial" panose="020B0604020202020204" pitchFamily="34" charset="0"/>
              <a:buChar char="•"/>
            </a:pPr>
            <a:r>
              <a:rPr lang="en-US" dirty="0" smtClean="0"/>
              <a:t>Grid In</a:t>
            </a:r>
            <a:endParaRPr lang="en-US" dirty="0"/>
          </a:p>
        </p:txBody>
      </p:sp>
    </p:spTree>
    <p:extLst>
      <p:ext uri="{BB962C8B-B14F-4D97-AF65-F5344CB8AC3E}">
        <p14:creationId xmlns:p14="http://schemas.microsoft.com/office/powerpoint/2010/main" val="1923415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430214" y="723780"/>
            <a:ext cx="8557847" cy="5492382"/>
          </a:xfrm>
        </p:spPr>
        <p:txBody>
          <a:bodyPr>
            <a:normAutofit/>
          </a:bodyPr>
          <a:lstStyle/>
          <a:p>
            <a:pPr marL="0" indent="1588">
              <a:buNone/>
            </a:pPr>
            <a:r>
              <a:rPr lang="en-US" altLang="en-US" sz="2800" dirty="0" smtClean="0">
                <a:latin typeface="Arial" panose="020B0604020202020204" pitchFamily="34" charset="0"/>
                <a:cs typeface="Arial" panose="020B0604020202020204" pitchFamily="34" charset="0"/>
              </a:rPr>
              <a:t>Why is the SAT Important?</a:t>
            </a:r>
            <a:endParaRPr lang="en-US" altLang="en-US" sz="2800" dirty="0">
              <a:latin typeface="Arial" panose="020B0604020202020204" pitchFamily="34" charset="0"/>
              <a:cs typeface="Arial" panose="020B0604020202020204" pitchFamily="34" charset="0"/>
            </a:endParaRPr>
          </a:p>
          <a:p>
            <a:pPr marL="0" indent="0">
              <a:buNone/>
            </a:pPr>
            <a:endParaRPr lang="en-US" altLang="en-US" sz="3400" dirty="0">
              <a:latin typeface="Arial" panose="020B0604020202020204" pitchFamily="34" charset="0"/>
            </a:endParaRPr>
          </a:p>
          <a:p>
            <a:pPr marL="0" indent="1588" algn="ctr">
              <a:buNone/>
            </a:pPr>
            <a:endParaRPr lang="en-US" altLang="en-US" sz="2800" b="1" dirty="0">
              <a:latin typeface="Times New Roman" panose="02020603050405020304" pitchFamily="18" charset="0"/>
            </a:endParaRPr>
          </a:p>
        </p:txBody>
      </p:sp>
      <p:sp>
        <p:nvSpPr>
          <p:cNvPr id="2" name="TextBox 1"/>
          <p:cNvSpPr txBox="1"/>
          <p:nvPr/>
        </p:nvSpPr>
        <p:spPr>
          <a:xfrm>
            <a:off x="1491049" y="3015048"/>
            <a:ext cx="7834184"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Measures College Readiness</a:t>
            </a:r>
          </a:p>
          <a:p>
            <a:pPr marL="285750" indent="-285750">
              <a:buFont typeface="Arial" panose="020B0604020202020204" pitchFamily="34" charset="0"/>
              <a:buChar char="•"/>
            </a:pPr>
            <a:r>
              <a:rPr lang="en-US" sz="3600" dirty="0" smtClean="0"/>
              <a:t>Utilized for Admissions</a:t>
            </a:r>
          </a:p>
          <a:p>
            <a:pPr marL="285750" indent="-285750">
              <a:buFont typeface="Arial" panose="020B0604020202020204" pitchFamily="34" charset="0"/>
              <a:buChar char="•"/>
            </a:pPr>
            <a:r>
              <a:rPr lang="en-US" sz="3600" dirty="0" smtClean="0"/>
              <a:t>Financial Aid Impact</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297" y="1045502"/>
            <a:ext cx="2771775" cy="1647825"/>
          </a:xfrm>
          <a:prstGeom prst="rect">
            <a:avLst/>
          </a:prstGeom>
        </p:spPr>
      </p:pic>
    </p:spTree>
    <p:extLst>
      <p:ext uri="{BB962C8B-B14F-4D97-AF65-F5344CB8AC3E}">
        <p14:creationId xmlns:p14="http://schemas.microsoft.com/office/powerpoint/2010/main" val="2445679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1"/>
          <p:cNvGraphicFramePr>
            <a:graphicFrameLocks noGrp="1"/>
          </p:cNvGraphicFramePr>
          <p:nvPr>
            <p:extLst>
              <p:ext uri="{D42A27DB-BD31-4B8C-83A1-F6EECF244321}">
                <p14:modId xmlns:p14="http://schemas.microsoft.com/office/powerpoint/2010/main" val="3193444540"/>
              </p:ext>
            </p:extLst>
          </p:nvPr>
        </p:nvGraphicFramePr>
        <p:xfrm>
          <a:off x="609600" y="140676"/>
          <a:ext cx="9737969" cy="6644640"/>
        </p:xfrm>
        <a:graphic>
          <a:graphicData uri="http://schemas.openxmlformats.org/drawingml/2006/table">
            <a:tbl>
              <a:tblPr/>
              <a:tblGrid>
                <a:gridCol w="1597816"/>
                <a:gridCol w="3685980"/>
                <a:gridCol w="2922358"/>
                <a:gridCol w="1531815"/>
              </a:tblGrid>
              <a:tr h="633608">
                <a:tc>
                  <a:txBody>
                    <a:bodyPr/>
                    <a:lstStyle/>
                    <a:p>
                      <a:pPr marL="0" marR="0" lvl="0" indent="0" algn="l" defTabSz="914400" rtl="0" eaLnBrk="1" fontAlgn="base" latinLnBrk="0" hangingPunct="1">
                        <a:lnSpc>
                          <a:spcPct val="100000"/>
                        </a:lnSpc>
                        <a:spcBef>
                          <a:spcPct val="25000"/>
                        </a:spcBef>
                        <a:spcAft>
                          <a:spcPct val="0"/>
                        </a:spcAft>
                        <a:buClrTx/>
                        <a:buSzTx/>
                        <a:buFont typeface="Times" charset="0"/>
                        <a:buNone/>
                        <a:tabLst/>
                      </a:pPr>
                      <a:endParaRPr kumimoji="0" lang="en-US" sz="1400" b="1" i="0" u="none" strike="noStrike" cap="none" normalizeH="0" baseline="0" dirty="0" smtClean="0">
                        <a:ln>
                          <a:noFill/>
                        </a:ln>
                        <a:solidFill>
                          <a:schemeClr val="tx1"/>
                        </a:solidFill>
                        <a:effectLst/>
                        <a:latin typeface="Times New Roman"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Content Emphasis-Features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Question Type- Expectation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pPr marL="0" marR="0" lvl="0" indent="0" algn="ctr" defTabSz="914400" rtl="0" eaLnBrk="1" fontAlgn="base" latinLnBrk="0" hangingPunct="1">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 - Time Allotted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r>
              <a:tr h="5464997">
                <a:tc>
                  <a:txBody>
                    <a:bodyPr/>
                    <a:lstStyle/>
                    <a:p>
                      <a:pPr marL="0" marR="0" lvl="0" indent="0" algn="l" defTabSz="914400" rtl="0" eaLnBrk="0" fontAlgn="base" latinLnBrk="0" hangingPunct="0">
                        <a:lnSpc>
                          <a:spcPct val="100000"/>
                        </a:lnSpc>
                        <a:spcBef>
                          <a:spcPct val="25000"/>
                        </a:spcBef>
                        <a:spcAft>
                          <a:spcPct val="0"/>
                        </a:spcAft>
                        <a:buClrTx/>
                        <a:buSzTx/>
                        <a:buFont typeface="Times" charset="0"/>
                        <a:buNone/>
                        <a:tabLst/>
                      </a:pPr>
                      <a:r>
                        <a:rPr kumimoji="0" lang="en-US" sz="1800" b="1" i="0" u="none" strike="noStrike" cap="none" normalizeH="0" baseline="0" dirty="0" smtClean="0">
                          <a:ln>
                            <a:noFill/>
                          </a:ln>
                          <a:solidFill>
                            <a:schemeClr val="tx1"/>
                          </a:solidFill>
                          <a:effectLst/>
                          <a:latin typeface="Times New Roman" charset="0"/>
                        </a:rPr>
                        <a:t>   The Essay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517"/>
                    </a:solidFill>
                  </a:tcPr>
                </a:tc>
                <a:tc>
                  <a:txBody>
                    <a:bodyPr/>
                    <a:lstStyle/>
                    <a:p>
                      <a:r>
                        <a:rPr lang="en-US" sz="1800" b="1" dirty="0" smtClean="0">
                          <a:effectLst/>
                          <a:latin typeface="Times New Roman" panose="02020603050405020304" pitchFamily="18" charset="0"/>
                          <a:cs typeface="Times New Roman" panose="02020603050405020304" pitchFamily="18" charset="0"/>
                        </a:rPr>
                        <a:t>Reading: </a:t>
                      </a:r>
                      <a:r>
                        <a:rPr lang="en-US" sz="1200" dirty="0" smtClean="0">
                          <a:effectLst/>
                          <a:latin typeface="Times New Roman" panose="02020603050405020304" pitchFamily="18" charset="0"/>
                          <a:cs typeface="Times New Roman" panose="02020603050405020304" pitchFamily="18" charset="0"/>
                        </a:rPr>
                        <a:t>A successful essay shows that you understood the passage, including the interplay of central ideas and important details. It also shows an effective use of textual evidence.</a:t>
                      </a:r>
                    </a:p>
                    <a:p>
                      <a:endParaRPr lang="en-US" sz="1200" dirty="0" smtClean="0">
                        <a:effectLst/>
                        <a:latin typeface="Times New Roman" panose="02020603050405020304" pitchFamily="18" charset="0"/>
                        <a:cs typeface="Times New Roman" panose="02020603050405020304" pitchFamily="18" charset="0"/>
                      </a:endParaRPr>
                    </a:p>
                    <a:p>
                      <a:r>
                        <a:rPr lang="en-US" sz="1800" b="1" dirty="0" smtClean="0">
                          <a:effectLst/>
                          <a:latin typeface="Times New Roman" panose="02020603050405020304" pitchFamily="18" charset="0"/>
                          <a:cs typeface="Times New Roman" panose="02020603050405020304" pitchFamily="18" charset="0"/>
                        </a:rPr>
                        <a:t>Analysis: </a:t>
                      </a:r>
                      <a:r>
                        <a:rPr lang="en-US" sz="1200" dirty="0" smtClean="0">
                          <a:effectLst/>
                          <a:latin typeface="Times New Roman" panose="02020603050405020304" pitchFamily="18" charset="0"/>
                          <a:cs typeface="Times New Roman" panose="02020603050405020304" pitchFamily="18" charset="0"/>
                        </a:rPr>
                        <a:t>A successful essay shows your understanding of how the author builds an argument by:</a:t>
                      </a:r>
                      <a:r>
                        <a:rPr lang="en-US" sz="1200" baseline="0" dirty="0" smtClean="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Examining the author’s use of evidence, reasoning, and other stylistic and persuasive techniques</a:t>
                      </a:r>
                    </a:p>
                    <a:p>
                      <a:r>
                        <a:rPr lang="en-US" sz="1200" dirty="0" smtClean="0">
                          <a:effectLst/>
                          <a:latin typeface="Times New Roman" panose="02020603050405020304" pitchFamily="18" charset="0"/>
                          <a:cs typeface="Times New Roman" panose="02020603050405020304" pitchFamily="18" charset="0"/>
                        </a:rPr>
                        <a:t>Supporting and developing claims with well-chosen evidence from the passage</a:t>
                      </a:r>
                    </a:p>
                    <a:p>
                      <a:endParaRPr lang="en-US" sz="1200" dirty="0" smtClean="0">
                        <a:effectLst/>
                        <a:latin typeface="Times New Roman" panose="02020603050405020304" pitchFamily="18" charset="0"/>
                        <a:cs typeface="Times New Roman" panose="02020603050405020304" pitchFamily="18" charset="0"/>
                      </a:endParaRPr>
                    </a:p>
                    <a:p>
                      <a:r>
                        <a:rPr lang="en-US" sz="1800" b="1" dirty="0" smtClean="0">
                          <a:effectLst/>
                          <a:latin typeface="Times New Roman" panose="02020603050405020304" pitchFamily="18" charset="0"/>
                          <a:cs typeface="Times New Roman" panose="02020603050405020304" pitchFamily="18" charset="0"/>
                        </a:rPr>
                        <a:t>Writing: </a:t>
                      </a:r>
                      <a:r>
                        <a:rPr lang="en-US" sz="1200" dirty="0" smtClean="0">
                          <a:effectLst/>
                          <a:latin typeface="Times New Roman" panose="02020603050405020304" pitchFamily="18" charset="0"/>
                          <a:cs typeface="Times New Roman" panose="02020603050405020304" pitchFamily="18" charset="0"/>
                        </a:rPr>
                        <a:t>A successful essay is focused, organized, and precise, with an appropriate style and tone that varies sentence structure and follows the conventions of standard written English.</a:t>
                      </a:r>
                    </a:p>
                    <a:p>
                      <a:pPr marL="0" marR="0" lvl="0" indent="0" algn="l" defTabSz="914400" rtl="0" eaLnBrk="1" fontAlgn="base" latinLnBrk="0" hangingPunct="1">
                        <a:lnSpc>
                          <a:spcPts val="1600"/>
                        </a:lnSpc>
                        <a:spcBef>
                          <a:spcPct val="25000"/>
                        </a:spcBef>
                        <a:spcAft>
                          <a:spcPct val="0"/>
                        </a:spcAft>
                        <a:buClrTx/>
                        <a:buSzTx/>
                        <a:buFont typeface="Times" charset="0"/>
                        <a:buNone/>
                        <a:tabLst/>
                      </a:pPr>
                      <a:endPar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dirty="0" smtClean="0">
                          <a:effectLst/>
                          <a:latin typeface="Times New Roman" panose="02020603050405020304" pitchFamily="18" charset="0"/>
                          <a:cs typeface="Times New Roman" panose="02020603050405020304" pitchFamily="18" charset="0"/>
                        </a:rPr>
                        <a:t>Entire</a:t>
                      </a:r>
                      <a:r>
                        <a:rPr lang="en-US" sz="1200" baseline="0" dirty="0" smtClean="0">
                          <a:effectLst/>
                          <a:latin typeface="Times New Roman" panose="02020603050405020304" pitchFamily="18" charset="0"/>
                          <a:cs typeface="Times New Roman" panose="02020603050405020304" pitchFamily="18" charset="0"/>
                        </a:rPr>
                        <a:t> passage is given for reading.  </a:t>
                      </a:r>
                      <a:endParaRPr lang="en-US" sz="1200" dirty="0" smtClean="0">
                        <a:effectLst/>
                        <a:latin typeface="Times New Roman" panose="02020603050405020304" pitchFamily="18" charset="0"/>
                        <a:cs typeface="Times New Roman" panose="02020603050405020304" pitchFamily="18" charset="0"/>
                      </a:endParaRPr>
                    </a:p>
                    <a:p>
                      <a:endParaRPr lang="en-US" sz="1200" dirty="0" smtClean="0">
                        <a:effectLst/>
                        <a:latin typeface="Times New Roman" panose="02020603050405020304" pitchFamily="18" charset="0"/>
                        <a:cs typeface="Times New Roman" panose="02020603050405020304" pitchFamily="18" charset="0"/>
                      </a:endParaRPr>
                    </a:p>
                    <a:p>
                      <a:r>
                        <a:rPr lang="en-US" sz="1200" dirty="0" smtClean="0">
                          <a:effectLst/>
                          <a:latin typeface="Times New Roman" panose="02020603050405020304" pitchFamily="18" charset="0"/>
                          <a:cs typeface="Times New Roman" panose="02020603050405020304" pitchFamily="18" charset="0"/>
                        </a:rPr>
                        <a:t>Prompts</a:t>
                      </a:r>
                      <a:r>
                        <a:rPr lang="en-US" sz="1200" baseline="0" dirty="0" smtClean="0">
                          <a:effectLst/>
                          <a:latin typeface="Times New Roman" panose="02020603050405020304" pitchFamily="18" charset="0"/>
                          <a:cs typeface="Times New Roman" panose="02020603050405020304" pitchFamily="18" charset="0"/>
                        </a:rPr>
                        <a:t> are listed in which students need to consider how the </a:t>
                      </a:r>
                      <a:r>
                        <a:rPr lang="en-US" sz="2000" b="1" baseline="0" dirty="0" smtClean="0">
                          <a:effectLst/>
                          <a:latin typeface="Times New Roman" panose="02020603050405020304" pitchFamily="18" charset="0"/>
                          <a:cs typeface="Times New Roman" panose="02020603050405020304" pitchFamily="18" charset="0"/>
                        </a:rPr>
                        <a:t>author uses</a:t>
                      </a:r>
                      <a:r>
                        <a:rPr lang="en-US" sz="1200" baseline="0" dirty="0" smtClean="0">
                          <a:effectLst/>
                          <a:latin typeface="Times New Roman" panose="02020603050405020304" pitchFamily="18" charset="0"/>
                          <a:cs typeface="Times New Roman" panose="02020603050405020304" pitchFamily="18" charset="0"/>
                        </a:rPr>
                        <a:t>:</a:t>
                      </a:r>
                    </a:p>
                    <a:p>
                      <a:endParaRPr lang="en-US" sz="1200" baseline="0" dirty="0" smtClean="0">
                        <a:effectLst/>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aseline="0" dirty="0" smtClean="0">
                          <a:effectLst/>
                          <a:latin typeface="Times New Roman" panose="02020603050405020304" pitchFamily="18" charset="0"/>
                          <a:cs typeface="Times New Roman" panose="02020603050405020304" pitchFamily="18" charset="0"/>
                        </a:rPr>
                        <a:t>Evidence, such as facts or examples, to support claims</a:t>
                      </a:r>
                    </a:p>
                    <a:p>
                      <a:endParaRPr lang="en-US" sz="1200" baseline="0" dirty="0" smtClean="0">
                        <a:effectLst/>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aseline="0" dirty="0" smtClean="0">
                          <a:effectLst/>
                          <a:latin typeface="Times New Roman" panose="02020603050405020304" pitchFamily="18" charset="0"/>
                          <a:cs typeface="Times New Roman" panose="02020603050405020304" pitchFamily="18" charset="0"/>
                        </a:rPr>
                        <a:t>Reasoning to develop ideas and to connect claims and evidence</a:t>
                      </a:r>
                    </a:p>
                    <a:p>
                      <a:endParaRPr lang="en-US" sz="1200" baseline="0" dirty="0" smtClean="0">
                        <a:effectLst/>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aseline="0" dirty="0" smtClean="0">
                          <a:effectLst/>
                          <a:latin typeface="Times New Roman" panose="02020603050405020304" pitchFamily="18" charset="0"/>
                          <a:cs typeface="Times New Roman" panose="02020603050405020304" pitchFamily="18" charset="0"/>
                        </a:rPr>
                        <a:t>Stylistic or persuasive elements, </a:t>
                      </a:r>
                      <a:r>
                        <a:rPr lang="en-US" sz="1200" baseline="0" dirty="0" smtClean="0">
                          <a:solidFill>
                            <a:srgbClr val="FFC000"/>
                          </a:solidFill>
                          <a:effectLst/>
                          <a:latin typeface="Times New Roman" panose="02020603050405020304" pitchFamily="18" charset="0"/>
                          <a:cs typeface="Times New Roman" panose="02020603050405020304" pitchFamily="18" charset="0"/>
                        </a:rPr>
                        <a:t>such as </a:t>
                      </a:r>
                      <a:r>
                        <a:rPr lang="en-US" sz="1200" baseline="0" dirty="0" smtClean="0">
                          <a:effectLst/>
                          <a:latin typeface="Times New Roman" panose="02020603050405020304" pitchFamily="18" charset="0"/>
                          <a:cs typeface="Times New Roman" panose="02020603050405020304" pitchFamily="18" charset="0"/>
                        </a:rPr>
                        <a:t>(word choice or appeals to emotion) </a:t>
                      </a:r>
                    </a:p>
                    <a:p>
                      <a:pPr marL="0" indent="0">
                        <a:buFont typeface="Arial" panose="020B0604020202020204" pitchFamily="34" charset="0"/>
                        <a:buNone/>
                      </a:pPr>
                      <a:r>
                        <a:rPr lang="en-US" sz="1200" baseline="0" dirty="0" smtClean="0">
                          <a:effectLst/>
                          <a:latin typeface="Times New Roman" panose="02020603050405020304" pitchFamily="18" charset="0"/>
                          <a:cs typeface="Times New Roman" panose="02020603050405020304" pitchFamily="18" charset="0"/>
                        </a:rPr>
                        <a:t>     to add power to the ideas expressed</a:t>
                      </a:r>
                    </a:p>
                    <a:p>
                      <a:endParaRPr lang="en-US" sz="1200" dirty="0" smtClean="0">
                        <a:effectLst/>
                        <a:latin typeface="Times New Roman" panose="02020603050405020304" pitchFamily="18" charset="0"/>
                        <a:cs typeface="Times New Roman" panose="02020603050405020304" pitchFamily="18" charset="0"/>
                      </a:endParaRPr>
                    </a:p>
                    <a:p>
                      <a:r>
                        <a:rPr lang="en-US" sz="1200" dirty="0" smtClean="0">
                          <a:effectLst/>
                          <a:latin typeface="Times New Roman" panose="02020603050405020304" pitchFamily="18" charset="0"/>
                          <a:cs typeface="Times New Roman" panose="02020603050405020304" pitchFamily="18" charset="0"/>
                        </a:rPr>
                        <a:t>Analyze how the</a:t>
                      </a:r>
                      <a:r>
                        <a:rPr lang="en-US" sz="1200" baseline="0" dirty="0" smtClean="0">
                          <a:effectLst/>
                          <a:latin typeface="Times New Roman" panose="02020603050405020304" pitchFamily="18" charset="0"/>
                          <a:cs typeface="Times New Roman" panose="02020603050405020304" pitchFamily="18" charset="0"/>
                        </a:rPr>
                        <a:t> </a:t>
                      </a:r>
                      <a:r>
                        <a:rPr lang="en-US" sz="1200" u="sng" baseline="0" dirty="0" smtClean="0">
                          <a:effectLst/>
                          <a:latin typeface="Times New Roman" panose="02020603050405020304" pitchFamily="18" charset="0"/>
                          <a:cs typeface="Times New Roman" panose="02020603050405020304" pitchFamily="18" charset="0"/>
                        </a:rPr>
                        <a:t>author</a:t>
                      </a:r>
                      <a:r>
                        <a:rPr lang="en-US" sz="1200" dirty="0" smtClean="0">
                          <a:effectLst/>
                          <a:latin typeface="Times New Roman" panose="02020603050405020304" pitchFamily="18" charset="0"/>
                          <a:cs typeface="Times New Roman" panose="02020603050405020304" pitchFamily="18" charset="0"/>
                        </a:rPr>
                        <a:t> uses one or more of the features in the directions that precede the passage (or features of your own choice) to strengthen the logic and persuasiveness of the argument. </a:t>
                      </a:r>
                    </a:p>
                    <a:p>
                      <a:endParaRPr lang="en-US" sz="1200" dirty="0" smtClean="0">
                        <a:effectLst/>
                        <a:latin typeface="Times New Roman" panose="02020603050405020304" pitchFamily="18" charset="0"/>
                        <a:cs typeface="Times New Roman" panose="02020603050405020304" pitchFamily="18" charset="0"/>
                      </a:endParaRPr>
                    </a:p>
                    <a:p>
                      <a:r>
                        <a:rPr lang="en-US" sz="1600" b="0" dirty="0" smtClean="0">
                          <a:effectLst/>
                          <a:latin typeface="Times New Roman" panose="02020603050405020304" pitchFamily="18" charset="0"/>
                          <a:cs typeface="Times New Roman" panose="02020603050405020304" pitchFamily="18" charset="0"/>
                        </a:rPr>
                        <a:t>SHOW</a:t>
                      </a:r>
                      <a:r>
                        <a:rPr lang="en-US" sz="1600" b="0" baseline="0" dirty="0" smtClean="0">
                          <a:effectLst/>
                          <a:latin typeface="Times New Roman" panose="02020603050405020304" pitchFamily="18" charset="0"/>
                          <a:cs typeface="Times New Roman" panose="02020603050405020304" pitchFamily="18" charset="0"/>
                        </a:rPr>
                        <a:t> </a:t>
                      </a:r>
                      <a:r>
                        <a:rPr lang="en-US" sz="1600" b="0" u="sng" dirty="0" smtClean="0">
                          <a:effectLst/>
                          <a:latin typeface="Times New Roman" panose="02020603050405020304" pitchFamily="18" charset="0"/>
                          <a:cs typeface="Times New Roman" panose="02020603050405020304" pitchFamily="18" charset="0"/>
                        </a:rPr>
                        <a:t>NOT</a:t>
                      </a:r>
                      <a:r>
                        <a:rPr lang="en-US" sz="1600" b="0" dirty="0" smtClean="0">
                          <a:effectLst/>
                          <a:latin typeface="Times New Roman" panose="02020603050405020304" pitchFamily="18" charset="0"/>
                          <a:cs typeface="Times New Roman" panose="02020603050405020304" pitchFamily="18" charset="0"/>
                        </a:rPr>
                        <a:t> WHETHER</a:t>
                      </a:r>
                      <a:r>
                        <a:rPr lang="en-US" sz="1600" b="0" baseline="0" dirty="0" smtClean="0">
                          <a:effectLst/>
                          <a:latin typeface="Times New Roman" panose="02020603050405020304" pitchFamily="18" charset="0"/>
                          <a:cs typeface="Times New Roman" panose="02020603050405020304" pitchFamily="18" charset="0"/>
                        </a:rPr>
                        <a:t> YOU AGREE OR DISAGREE WITH THE AUTHOR’S CLAIMS</a:t>
                      </a:r>
                      <a:r>
                        <a:rPr lang="en-US" sz="1600" b="0" dirty="0" smtClean="0">
                          <a:effectLst/>
                          <a:latin typeface="Times New Roman" panose="02020603050405020304" pitchFamily="18" charset="0"/>
                          <a:cs typeface="Times New Roman" panose="02020603050405020304" pitchFamily="18" charset="0"/>
                        </a:rPr>
                        <a:t>, BUT EXPLAIN HOW THE AUTHOR</a:t>
                      </a:r>
                      <a:r>
                        <a:rPr lang="en-US" sz="1600" b="0" baseline="0" dirty="0" smtClean="0">
                          <a:effectLst/>
                          <a:latin typeface="Times New Roman" panose="02020603050405020304" pitchFamily="18" charset="0"/>
                          <a:cs typeface="Times New Roman" panose="02020603050405020304" pitchFamily="18" charset="0"/>
                        </a:rPr>
                        <a:t> BUILDS AN ARGUMENT </a:t>
                      </a:r>
                      <a:r>
                        <a:rPr lang="en-US" sz="1600" b="0" baseline="0" smtClean="0">
                          <a:effectLst/>
                          <a:latin typeface="Times New Roman" panose="02020603050405020304" pitchFamily="18" charset="0"/>
                          <a:cs typeface="Times New Roman" panose="02020603050405020304" pitchFamily="18" charset="0"/>
                        </a:rPr>
                        <a:t>TO PERSUADE </a:t>
                      </a:r>
                      <a:r>
                        <a:rPr lang="en-US" sz="1600" b="0" baseline="0" dirty="0" smtClean="0">
                          <a:effectLst/>
                          <a:latin typeface="Times New Roman" panose="02020603050405020304" pitchFamily="18" charset="0"/>
                          <a:cs typeface="Times New Roman" panose="02020603050405020304" pitchFamily="18" charset="0"/>
                        </a:rPr>
                        <a:t>HIS OR HER AUDIENCE.</a:t>
                      </a:r>
                      <a:endParaRPr lang="en-US" sz="1600" b="0" dirty="0" smtClean="0">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1600" b="1" baseline="0" dirty="0" smtClean="0">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ct val="25000"/>
                        </a:spcBef>
                        <a:spcAft>
                          <a:spcPct val="0"/>
                        </a:spcAft>
                        <a:buClrTx/>
                        <a:buSzTx/>
                        <a:buFont typeface="Times" charset="0"/>
                        <a:buNone/>
                        <a:tabLst/>
                      </a:pP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One Essay</a:t>
                      </a:r>
                    </a:p>
                    <a:p>
                      <a:pPr marL="0" marR="0" lvl="0" indent="0" algn="ctr" defTabSz="914400" rtl="0" eaLnBrk="1" fontAlgn="base" latinLnBrk="0" hangingPunct="1">
                        <a:lnSpc>
                          <a:spcPts val="1600"/>
                        </a:lnSpc>
                        <a:spcBef>
                          <a:spcPct val="25000"/>
                        </a:spcBef>
                        <a:spcAft>
                          <a:spcPct val="0"/>
                        </a:spcAft>
                        <a:buClrTx/>
                        <a:buSzTx/>
                        <a:buFont typeface="Times" charset="0"/>
                        <a:buNone/>
                        <a:tabLst/>
                      </a:pP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50 Minutes</a:t>
                      </a:r>
                    </a:p>
                    <a:p>
                      <a:pPr marL="0" marR="0" lvl="0" indent="0" algn="ctr" defTabSz="914400" rtl="0" eaLnBrk="1" fontAlgn="base" latinLnBrk="0" hangingPunct="1">
                        <a:lnSpc>
                          <a:spcPts val="1600"/>
                        </a:lnSpc>
                        <a:spcBef>
                          <a:spcPct val="25000"/>
                        </a:spcBef>
                        <a:spcAft>
                          <a:spcPct val="0"/>
                        </a:spcAft>
                        <a:buClrTx/>
                        <a:buSzTx/>
                        <a:buFont typeface="Times" charset="0"/>
                        <a:buNone/>
                        <a:tabLst/>
                      </a:pPr>
                      <a:r>
                        <a:rPr lang="en-US" sz="1400" kern="1200" dirty="0" smtClean="0">
                          <a:solidFill>
                            <a:schemeClr val="tx1"/>
                          </a:solidFill>
                          <a:effectLst/>
                          <a:latin typeface="Times New Roman" panose="02020603050405020304" pitchFamily="18" charset="0"/>
                          <a:ea typeface="+mn-ea"/>
                          <a:cs typeface="Times New Roman" panose="02020603050405020304" pitchFamily="18" charset="0"/>
                        </a:rPr>
                        <a:t>(time to develop)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70842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904" y="167484"/>
            <a:ext cx="3399653" cy="26569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904" y="2714451"/>
            <a:ext cx="3399653" cy="40549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578" y="4108839"/>
            <a:ext cx="4658448" cy="2266009"/>
          </a:xfrm>
          <a:prstGeom prst="rect">
            <a:avLst/>
          </a:prstGeom>
        </p:spPr>
      </p:pic>
      <p:sp>
        <p:nvSpPr>
          <p:cNvPr id="7" name="TextBox 6"/>
          <p:cNvSpPr txBox="1"/>
          <p:nvPr/>
        </p:nvSpPr>
        <p:spPr>
          <a:xfrm>
            <a:off x="304799" y="469557"/>
            <a:ext cx="1656149" cy="369332"/>
          </a:xfrm>
          <a:prstGeom prst="rect">
            <a:avLst/>
          </a:prstGeom>
          <a:noFill/>
        </p:spPr>
        <p:txBody>
          <a:bodyPr wrap="square" rtlCol="0">
            <a:spAutoFit/>
          </a:bodyPr>
          <a:lstStyle/>
          <a:p>
            <a:r>
              <a:rPr lang="en-US" dirty="0" smtClean="0"/>
              <a:t>Take a look:</a:t>
            </a:r>
            <a:endParaRPr lang="en-US" dirty="0"/>
          </a:p>
        </p:txBody>
      </p:sp>
      <p:cxnSp>
        <p:nvCxnSpPr>
          <p:cNvPr id="9" name="Straight Arrow Connector 8"/>
          <p:cNvCxnSpPr/>
          <p:nvPr/>
        </p:nvCxnSpPr>
        <p:spPr>
          <a:xfrm flipH="1">
            <a:off x="5642918" y="2972592"/>
            <a:ext cx="148282" cy="28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51156" y="4270887"/>
            <a:ext cx="172995" cy="274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8281" y="2116432"/>
            <a:ext cx="6096000" cy="923330"/>
          </a:xfrm>
          <a:prstGeom prst="rect">
            <a:avLst/>
          </a:prstGeom>
        </p:spPr>
        <p:txBody>
          <a:bodyPr>
            <a:spAutoFit/>
          </a:bodyPr>
          <a:lstStyle/>
          <a:p>
            <a:pPr marL="285750" indent="-285750">
              <a:buFont typeface="Arial" panose="020B0604020202020204" pitchFamily="34" charset="0"/>
              <a:buChar char="•"/>
            </a:pPr>
            <a:r>
              <a:rPr lang="en-US" dirty="0" smtClean="0"/>
              <a:t>Passage-based</a:t>
            </a:r>
            <a:endParaRPr lang="en-US" dirty="0"/>
          </a:p>
          <a:p>
            <a:pPr marL="285750" indent="-285750">
              <a:buFont typeface="Arial" panose="020B0604020202020204" pitchFamily="34" charset="0"/>
              <a:buChar char="•"/>
            </a:pPr>
            <a:r>
              <a:rPr lang="en-US" dirty="0" smtClean="0"/>
              <a:t>Analyze Author</a:t>
            </a:r>
          </a:p>
          <a:p>
            <a:pPr marL="285750" indent="-285750">
              <a:buFont typeface="Arial" panose="020B0604020202020204" pitchFamily="34" charset="0"/>
              <a:buChar char="•"/>
            </a:pPr>
            <a:r>
              <a:rPr lang="en-US" dirty="0" smtClean="0"/>
              <a:t>Draft &amp; Write</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578" y="96938"/>
            <a:ext cx="4736510" cy="3890705"/>
          </a:xfrm>
          <a:prstGeom prst="rect">
            <a:avLst/>
          </a:prstGeom>
        </p:spPr>
      </p:pic>
      <p:cxnSp>
        <p:nvCxnSpPr>
          <p:cNvPr id="22" name="Straight Arrow Connector 21"/>
          <p:cNvCxnSpPr/>
          <p:nvPr/>
        </p:nvCxnSpPr>
        <p:spPr>
          <a:xfrm flipH="1">
            <a:off x="5813205" y="2866133"/>
            <a:ext cx="518984" cy="28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4139" y="6488668"/>
            <a:ext cx="8015416" cy="369332"/>
          </a:xfrm>
          <a:prstGeom prst="rect">
            <a:avLst/>
          </a:prstGeom>
        </p:spPr>
        <p:txBody>
          <a:bodyPr wrap="square">
            <a:spAutoFit/>
          </a:bodyPr>
          <a:lstStyle/>
          <a:p>
            <a:r>
              <a:rPr lang="en-US" dirty="0">
                <a:hlinkClick r:id="rId6"/>
              </a:rPr>
              <a:t>https://collegereadiness.collegeboard.org/sample-questions/essay</a:t>
            </a:r>
            <a:endParaRPr lang="en-US" dirty="0"/>
          </a:p>
        </p:txBody>
      </p:sp>
    </p:spTree>
    <p:extLst>
      <p:ext uri="{BB962C8B-B14F-4D97-AF65-F5344CB8AC3E}">
        <p14:creationId xmlns:p14="http://schemas.microsoft.com/office/powerpoint/2010/main" val="709309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985" y="2297716"/>
            <a:ext cx="11335265" cy="2677656"/>
          </a:xfrm>
          <a:prstGeom prst="rect">
            <a:avLst/>
          </a:prstGeom>
        </p:spPr>
        <p:txBody>
          <a:bodyPr wrap="square">
            <a:spAutoFit/>
          </a:bodyPr>
          <a:lstStyle/>
          <a:p>
            <a:r>
              <a:rPr lang="en-US" sz="2400" dirty="0">
                <a:latin typeface="Century Gothic" panose="020B0502020202020204" pitchFamily="34" charset="0"/>
              </a:rPr>
              <a:t>Essay passages examine ideas, debates, trends, and the like in the arts, the sciences, and civic, cultural, and </a:t>
            </a:r>
            <a:r>
              <a:rPr lang="en-US" sz="2400" dirty="0" smtClean="0">
                <a:latin typeface="Century Gothic" panose="020B0502020202020204" pitchFamily="34" charset="0"/>
              </a:rPr>
              <a:t>political </a:t>
            </a:r>
            <a:r>
              <a:rPr lang="en-US" sz="2400" dirty="0">
                <a:latin typeface="Century Gothic" panose="020B0502020202020204" pitchFamily="34" charset="0"/>
              </a:rPr>
              <a:t>life that have wide interest, relevance, and accessibility. The passages tend not to be simple pro/con debates on issues but instead efforts to convey nuanced views on complex subjects. </a:t>
            </a:r>
          </a:p>
          <a:p>
            <a:endParaRPr lang="en-US" sz="2400" dirty="0" smtClean="0">
              <a:latin typeface="Century Gothic" panose="020B0502020202020204" pitchFamily="34" charset="0"/>
            </a:endParaRPr>
          </a:p>
          <a:p>
            <a:endParaRPr lang="en-US" sz="2400" dirty="0">
              <a:latin typeface="Century Gothic" panose="020B0502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80" y="4534158"/>
            <a:ext cx="2524125" cy="18097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022" y="3880488"/>
            <a:ext cx="3997796" cy="25935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599" y="342185"/>
            <a:ext cx="2628900" cy="1743075"/>
          </a:xfrm>
          <a:prstGeom prst="rect">
            <a:avLst/>
          </a:prstGeom>
        </p:spPr>
      </p:pic>
    </p:spTree>
    <p:extLst>
      <p:ext uri="{BB962C8B-B14F-4D97-AF65-F5344CB8AC3E}">
        <p14:creationId xmlns:p14="http://schemas.microsoft.com/office/powerpoint/2010/main" val="3179848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to create and commit to your own prep plan now!</a:t>
            </a:r>
            <a:br>
              <a:rPr lang="en-US" dirty="0" smtClean="0"/>
            </a:br>
            <a:r>
              <a:rPr lang="en-US" dirty="0"/>
              <a:t/>
            </a:r>
            <a:br>
              <a:rPr lang="en-US" dirty="0"/>
            </a:br>
            <a:r>
              <a:rPr lang="en-US" dirty="0" smtClean="0"/>
              <a:t>A little bit a day does make a difference.</a:t>
            </a:r>
            <a:endParaRPr lang="en-US" dirty="0"/>
          </a:p>
        </p:txBody>
      </p:sp>
    </p:spTree>
    <p:extLst>
      <p:ext uri="{BB962C8B-B14F-4D97-AF65-F5344CB8AC3E}">
        <p14:creationId xmlns:p14="http://schemas.microsoft.com/office/powerpoint/2010/main" val="490089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149" y="139680"/>
            <a:ext cx="9404723" cy="1400530"/>
          </a:xfrm>
        </p:spPr>
        <p:txBody>
          <a:bodyPr/>
          <a:lstStyle/>
          <a:p>
            <a:pPr algn="ctr"/>
            <a:r>
              <a:rPr lang="en-US" sz="3200" dirty="0" smtClean="0"/>
              <a:t>One Stop Shopping</a:t>
            </a:r>
            <a:endParaRPr lang="en-US" sz="3200" dirty="0"/>
          </a:p>
        </p:txBody>
      </p:sp>
      <p:sp>
        <p:nvSpPr>
          <p:cNvPr id="4" name="TextBox 3"/>
          <p:cNvSpPr txBox="1"/>
          <p:nvPr/>
        </p:nvSpPr>
        <p:spPr>
          <a:xfrm>
            <a:off x="1225208" y="4298514"/>
            <a:ext cx="10591654" cy="2585323"/>
          </a:xfrm>
          <a:prstGeom prst="rect">
            <a:avLst/>
          </a:prstGeom>
          <a:noFill/>
        </p:spPr>
        <p:txBody>
          <a:bodyPr wrap="square" rtlCol="0">
            <a:spAutoFit/>
          </a:bodyPr>
          <a:lstStyle/>
          <a:p>
            <a:pPr marL="342900" indent="-342900">
              <a:buAutoNum type="arabicPeriod"/>
            </a:pPr>
            <a:r>
              <a:rPr lang="en-US" dirty="0" smtClean="0"/>
              <a:t>Go </a:t>
            </a:r>
            <a:r>
              <a:rPr lang="en-US" dirty="0"/>
              <a:t>to </a:t>
            </a:r>
            <a:r>
              <a:rPr lang="en-US" dirty="0">
                <a:hlinkClick r:id="rId2"/>
              </a:rPr>
              <a:t>http://www.keweenawtrio.org</a:t>
            </a:r>
            <a:r>
              <a:rPr lang="en-US" dirty="0" smtClean="0">
                <a:hlinkClick r:id="rId2"/>
              </a:rPr>
              <a:t>/</a:t>
            </a:r>
            <a:endParaRPr lang="en-US" dirty="0" smtClean="0"/>
          </a:p>
          <a:p>
            <a:endParaRPr lang="en-US" dirty="0" smtClean="0"/>
          </a:p>
          <a:p>
            <a:r>
              <a:rPr lang="en-US" dirty="0" smtClean="0"/>
              <a:t>2.  Pull down the </a:t>
            </a:r>
            <a:r>
              <a:rPr lang="en-US" b="1" dirty="0" smtClean="0"/>
              <a:t>College Corner </a:t>
            </a:r>
            <a:r>
              <a:rPr lang="en-US" dirty="0" smtClean="0"/>
              <a:t>Bar and download this entire presentation and </a:t>
            </a:r>
          </a:p>
          <a:p>
            <a:r>
              <a:rPr lang="en-US" dirty="0"/>
              <a:t> </a:t>
            </a:r>
            <a:r>
              <a:rPr lang="en-US" dirty="0" smtClean="0"/>
              <a:t>    all its links under </a:t>
            </a:r>
            <a:r>
              <a:rPr lang="en-US" b="1" dirty="0" smtClean="0"/>
              <a:t>Redesigned SAT</a:t>
            </a:r>
            <a:r>
              <a:rPr lang="en-US" dirty="0" smtClean="0"/>
              <a:t>. </a:t>
            </a:r>
            <a:r>
              <a:rPr lang="en-US" dirty="0">
                <a:hlinkClick r:id="rId3"/>
              </a:rPr>
              <a:t>http://</a:t>
            </a:r>
            <a:r>
              <a:rPr lang="en-US" dirty="0" smtClean="0">
                <a:hlinkClick r:id="rId3"/>
              </a:rPr>
              <a:t>www.keweenawtrio.org/sat-resources</a:t>
            </a:r>
            <a:endParaRPr lang="en-US" dirty="0" smtClean="0"/>
          </a:p>
          <a:p>
            <a:endParaRPr lang="en-US" dirty="0" smtClean="0"/>
          </a:p>
          <a:p>
            <a:r>
              <a:rPr lang="en-US" dirty="0" smtClean="0"/>
              <a:t>3.  Find links on the page around RESOURCES,PREPARATION, AND SKILL BUILDING.</a:t>
            </a:r>
          </a:p>
          <a:p>
            <a:endParaRPr lang="en-US" dirty="0"/>
          </a:p>
          <a:p>
            <a:pPr marL="342900" indent="-342900">
              <a:buAutoNum type="arabicPeriod" startAt="4"/>
            </a:pPr>
            <a:r>
              <a:rPr lang="en-US" dirty="0" smtClean="0"/>
              <a:t>Contact us with any questions </a:t>
            </a:r>
            <a:r>
              <a:rPr lang="en-US" dirty="0"/>
              <a:t>or concerns at </a:t>
            </a:r>
            <a:r>
              <a:rPr lang="en-US" dirty="0">
                <a:hlinkClick r:id="rId4"/>
              </a:rPr>
              <a:t>http://www.keweenawtrio.org/contact-us</a:t>
            </a:r>
            <a:r>
              <a:rPr lang="en-US" dirty="0" smtClean="0">
                <a:hlinkClick r:id="rId4"/>
              </a:rPr>
              <a:t>/</a:t>
            </a:r>
            <a:endParaRPr lang="en-US" dirty="0" smtClean="0"/>
          </a:p>
          <a:p>
            <a:pPr marL="342900" indent="-342900">
              <a:buAutoNum type="arabicPeriod" startAt="4"/>
            </a:pP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4532" y="720846"/>
            <a:ext cx="5760545" cy="3491699"/>
          </a:xfrm>
          <a:prstGeom prst="rect">
            <a:avLst/>
          </a:prstGeom>
        </p:spPr>
      </p:pic>
    </p:spTree>
    <p:extLst>
      <p:ext uri="{BB962C8B-B14F-4D97-AF65-F5344CB8AC3E}">
        <p14:creationId xmlns:p14="http://schemas.microsoft.com/office/powerpoint/2010/main" val="4224948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BELOW ALL FOR EXTRA TIME AND MORE IN DEPTH</a:t>
            </a:r>
            <a:endParaRPr lang="en-US" dirty="0"/>
          </a:p>
        </p:txBody>
      </p:sp>
    </p:spTree>
    <p:extLst>
      <p:ext uri="{BB962C8B-B14F-4D97-AF65-F5344CB8AC3E}">
        <p14:creationId xmlns:p14="http://schemas.microsoft.com/office/powerpoint/2010/main" val="2435180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35" y="147918"/>
            <a:ext cx="9318504" cy="743036"/>
          </a:xfrm>
        </p:spPr>
        <p:txBody>
          <a:bodyPr/>
          <a:lstStyle/>
          <a:p>
            <a:r>
              <a:rPr lang="en-US" dirty="0" smtClean="0"/>
              <a:t>TIPS FOR THE READING TEST:</a:t>
            </a:r>
            <a:r>
              <a:rPr lang="en-US" dirty="0"/>
              <a:t/>
            </a:r>
            <a:br>
              <a:rPr lang="en-US" dirty="0"/>
            </a:br>
            <a:endParaRPr lang="en-US" sz="2800" dirty="0"/>
          </a:p>
        </p:txBody>
      </p:sp>
      <p:sp>
        <p:nvSpPr>
          <p:cNvPr id="3" name="TextBox 2"/>
          <p:cNvSpPr txBox="1"/>
          <p:nvPr/>
        </p:nvSpPr>
        <p:spPr>
          <a:xfrm>
            <a:off x="406400" y="2250831"/>
            <a:ext cx="11652739" cy="4339650"/>
          </a:xfrm>
          <a:prstGeom prst="rect">
            <a:avLst/>
          </a:prstGeom>
          <a:noFill/>
        </p:spPr>
        <p:txBody>
          <a:bodyPr wrap="square" rtlCol="0">
            <a:spAutoFit/>
          </a:bodyPr>
          <a:lstStyle/>
          <a:p>
            <a:pPr marL="285750" indent="-285750">
              <a:buFont typeface="Arial" panose="020B0604020202020204" pitchFamily="34" charset="0"/>
              <a:buChar char="•"/>
            </a:pPr>
            <a:r>
              <a:rPr lang="en-US" sz="2400" dirty="0"/>
              <a:t>All questions are passaged-based and require you to use the information-evidence given (not prior knowledge).  Don’t be mislead by an answer that looks correct, but is not supported in the text</a:t>
            </a:r>
            <a:r>
              <a:rPr lang="en-US" sz="2400" dirty="0" smtClean="0"/>
              <a:t>.</a:t>
            </a:r>
          </a:p>
          <a:p>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Read carefully (Let questions guide you, while knowing your own reading skills).  The answer will always be, or be implied in the passage or informational graphic.</a:t>
            </a:r>
          </a:p>
          <a:p>
            <a:endParaRPr lang="en-US" sz="2400" dirty="0" smtClean="0"/>
          </a:p>
          <a:p>
            <a:pPr marL="285750" indent="-285750">
              <a:buFont typeface="Arial" panose="020B0604020202020204" pitchFamily="34" charset="0"/>
              <a:buChar char="•"/>
            </a:pPr>
            <a:endParaRPr lang="en-US" sz="2400"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37275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4891" y="1443841"/>
            <a:ext cx="11043139" cy="5539978"/>
          </a:xfrm>
          <a:prstGeom prst="rect">
            <a:avLst/>
          </a:prstGeom>
        </p:spPr>
        <p:txBody>
          <a:bodyPr wrap="square">
            <a:spAutoFit/>
          </a:bodyPr>
          <a:lstStyle/>
          <a:p>
            <a:pPr marL="285750" indent="-285750">
              <a:buFont typeface="Arial" panose="020B0604020202020204" pitchFamily="34" charset="0"/>
              <a:buChar char="•"/>
            </a:pPr>
            <a:r>
              <a:rPr lang="en-US" sz="2400" dirty="0" smtClean="0"/>
              <a:t>Questions </a:t>
            </a:r>
            <a:r>
              <a:rPr lang="en-US" sz="2400" dirty="0"/>
              <a:t>generally start around the theme or central ideas, move to point of view, and then to text structure.  (*Daily article practice/English response</a:t>
            </a:r>
            <a:r>
              <a:rPr lang="en-US" sz="2400" dirty="0" smtClean="0"/>
              <a:t>?)</a:t>
            </a:r>
          </a:p>
          <a:p>
            <a:pPr marL="285750" indent="-285750">
              <a:buFont typeface="Arial" panose="020B0604020202020204" pitchFamily="34" charset="0"/>
              <a:buChar char="•"/>
            </a:pPr>
            <a:endParaRPr lang="en-US" sz="2400" dirty="0"/>
          </a:p>
          <a:p>
            <a:endParaRPr lang="en-US" sz="2400" dirty="0"/>
          </a:p>
          <a:p>
            <a:pPr marL="285750" indent="-285750">
              <a:buFont typeface="Arial" panose="020B0604020202020204" pitchFamily="34" charset="0"/>
              <a:buChar char="•"/>
            </a:pPr>
            <a:r>
              <a:rPr lang="en-US" sz="2400" dirty="0" smtClean="0"/>
              <a:t>Stay </a:t>
            </a:r>
            <a:r>
              <a:rPr lang="en-US" sz="2400" dirty="0"/>
              <a:t>with a passage until you have answered as many questions as you possibly can. Don’t jump around. REMEMBER ALL QUESTIONS ARE WORTH THE SAME POINTS AND NO PENALTY FOR GUESSING</a:t>
            </a:r>
            <a:r>
              <a:rPr lang="en-US" sz="2400" dirty="0" smtClean="0"/>
              <a:t>.</a:t>
            </a:r>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Mark up your test booklet.  Underline keywords and points.  Circle phrases that relate to questions</a:t>
            </a:r>
            <a:r>
              <a:rPr lang="en-US" sz="2400" dirty="0" smtClean="0"/>
              <a:t>.</a:t>
            </a:r>
          </a:p>
          <a:p>
            <a:r>
              <a:rPr lang="en-US" sz="2400" dirty="0" smtClean="0"/>
              <a:t> </a:t>
            </a:r>
          </a:p>
          <a:p>
            <a:pPr marL="285750" indent="-285750">
              <a:buFont typeface="Arial" panose="020B0604020202020204" pitchFamily="34" charset="0"/>
              <a:buChar char="•"/>
            </a:pPr>
            <a:r>
              <a:rPr lang="en-US" sz="2400" dirty="0" smtClean="0"/>
              <a:t>  Build up reading stamina starting now reading articles </a:t>
            </a:r>
            <a:r>
              <a:rPr lang="en-US" sz="2400" smtClean="0"/>
              <a:t>and essays!</a:t>
            </a:r>
            <a:endParaRPr lang="en-US" sz="2400" dirty="0"/>
          </a:p>
          <a:p>
            <a:r>
              <a:rPr lang="en-US" dirty="0"/>
              <a:t>     </a:t>
            </a:r>
            <a:r>
              <a:rPr lang="en-US" dirty="0" smtClean="0"/>
              <a:t>  </a:t>
            </a:r>
            <a:endParaRPr lang="en-US" dirty="0"/>
          </a:p>
        </p:txBody>
      </p:sp>
      <p:sp>
        <p:nvSpPr>
          <p:cNvPr id="4" name="TextBox 3"/>
          <p:cNvSpPr txBox="1"/>
          <p:nvPr/>
        </p:nvSpPr>
        <p:spPr>
          <a:xfrm>
            <a:off x="1164492" y="508000"/>
            <a:ext cx="2299027" cy="369332"/>
          </a:xfrm>
          <a:prstGeom prst="rect">
            <a:avLst/>
          </a:prstGeom>
          <a:noFill/>
        </p:spPr>
        <p:txBody>
          <a:bodyPr wrap="none" rtlCol="0">
            <a:spAutoFit/>
          </a:bodyPr>
          <a:lstStyle/>
          <a:p>
            <a:r>
              <a:rPr lang="en-US" dirty="0" smtClean="0"/>
              <a:t>More Reading Tips:</a:t>
            </a:r>
            <a:endParaRPr lang="en-US" dirty="0"/>
          </a:p>
        </p:txBody>
      </p:sp>
    </p:spTree>
    <p:extLst>
      <p:ext uri="{BB962C8B-B14F-4D97-AF65-F5344CB8AC3E}">
        <p14:creationId xmlns:p14="http://schemas.microsoft.com/office/powerpoint/2010/main" val="4140702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1693" y="2149229"/>
            <a:ext cx="35509484" cy="5447645"/>
          </a:xfrm>
          <a:prstGeom prst="rect">
            <a:avLst/>
          </a:prstGeom>
          <a:noFill/>
        </p:spPr>
        <p:txBody>
          <a:bodyPr wrap="square" rtlCol="0">
            <a:spAutoFit/>
          </a:bodyPr>
          <a:lstStyle/>
          <a:p>
            <a:pPr marL="285750" indent="-285750">
              <a:buFont typeface="Arial" panose="020B0604020202020204" pitchFamily="34" charset="0"/>
              <a:buChar char="•"/>
            </a:pPr>
            <a:r>
              <a:rPr lang="en-US" sz="2400" dirty="0"/>
              <a:t>Read each passage carefully</a:t>
            </a:r>
            <a:r>
              <a:rPr lang="en-US" sz="2400" dirty="0" smtClean="0"/>
              <a:t>.</a:t>
            </a:r>
          </a:p>
          <a:p>
            <a:endParaRPr lang="en-US" sz="2400" dirty="0" smtClean="0"/>
          </a:p>
          <a:p>
            <a:endParaRPr lang="en-US" sz="2400" dirty="0"/>
          </a:p>
          <a:p>
            <a:pPr marL="285750" indent="-285750">
              <a:buFont typeface="Arial" panose="020B0604020202020204" pitchFamily="34" charset="0"/>
              <a:buChar char="•"/>
            </a:pPr>
            <a:r>
              <a:rPr lang="en-US" sz="2400" dirty="0" smtClean="0"/>
              <a:t>See </a:t>
            </a:r>
            <a:r>
              <a:rPr lang="en-US" sz="2400" dirty="0"/>
              <a:t>yourself in the role of someone revising and editing text to improve text: </a:t>
            </a:r>
            <a:br>
              <a:rPr lang="en-US" sz="2400" dirty="0"/>
            </a:br>
            <a:r>
              <a:rPr lang="en-US" sz="2400" dirty="0"/>
              <a:t>									-development</a:t>
            </a:r>
            <a:br>
              <a:rPr lang="en-US" sz="2400" dirty="0"/>
            </a:br>
            <a:r>
              <a:rPr lang="en-US" sz="2400" dirty="0"/>
              <a:t>									-organization</a:t>
            </a:r>
            <a:br>
              <a:rPr lang="en-US" sz="2400" dirty="0"/>
            </a:br>
            <a:r>
              <a:rPr lang="en-US" sz="2400" dirty="0"/>
              <a:t>									-and expression of information and </a:t>
            </a:r>
            <a:r>
              <a:rPr lang="en-US" sz="2400" dirty="0" smtClean="0"/>
              <a:t>ideas</a:t>
            </a:r>
          </a:p>
          <a:p>
            <a:pPr lvl="3"/>
            <a:r>
              <a:rPr lang="en-US" sz="2400" dirty="0"/>
              <a:t>	</a:t>
            </a:r>
            <a:r>
              <a:rPr lang="en-US" sz="2400" dirty="0" smtClean="0"/>
              <a:t>				</a:t>
            </a:r>
          </a:p>
          <a:p>
            <a:endParaRPr lang="en-US" sz="2400" dirty="0" smtClean="0"/>
          </a:p>
          <a:p>
            <a:pPr marL="285750" indent="-285750">
              <a:buFont typeface="Arial" panose="020B0604020202020204" pitchFamily="34" charset="0"/>
              <a:buChar char="•"/>
            </a:pPr>
            <a:r>
              <a:rPr lang="en-US" sz="2400" dirty="0" smtClean="0"/>
              <a:t>Correct </a:t>
            </a:r>
            <a:r>
              <a:rPr lang="en-US" sz="2400" dirty="0"/>
              <a:t>errors in sentence structure, usage, and punctuation.  Think like an </a:t>
            </a:r>
            <a:endParaRPr lang="en-US" sz="2400" dirty="0" smtClean="0"/>
          </a:p>
          <a:p>
            <a:r>
              <a:rPr lang="en-US" sz="2400" dirty="0" smtClean="0"/>
              <a:t>    English </a:t>
            </a:r>
            <a:r>
              <a:rPr lang="en-US" sz="2400" dirty="0"/>
              <a:t>teacher grading </a:t>
            </a:r>
            <a:r>
              <a:rPr lang="en-US" sz="2400" dirty="0" smtClean="0"/>
              <a:t>student </a:t>
            </a:r>
            <a:r>
              <a:rPr lang="en-US" sz="2400" dirty="0"/>
              <a:t>papers</a:t>
            </a:r>
            <a:r>
              <a:rPr lang="en-US" sz="2400" dirty="0" smtClean="0"/>
              <a:t>.  Go for CLEAR and CONCISE.</a:t>
            </a:r>
          </a:p>
          <a:p>
            <a:endParaRPr lang="en-US" dirty="0"/>
          </a:p>
          <a:p>
            <a:endParaRPr lang="en-US" dirty="0" smtClean="0"/>
          </a:p>
          <a:p>
            <a:r>
              <a:rPr lang="en-US" dirty="0"/>
              <a:t/>
            </a:r>
            <a:br>
              <a:rPr lang="en-US" dirty="0"/>
            </a:br>
            <a:r>
              <a:rPr lang="en-US" sz="1200" dirty="0"/>
              <a:t/>
            </a:r>
            <a:br>
              <a:rPr lang="en-US" sz="1200" dirty="0"/>
            </a:br>
            <a:endParaRPr lang="en-US" dirty="0"/>
          </a:p>
        </p:txBody>
      </p:sp>
      <p:sp>
        <p:nvSpPr>
          <p:cNvPr id="8" name="Title 1"/>
          <p:cNvSpPr>
            <a:spLocks noGrp="1"/>
          </p:cNvSpPr>
          <p:nvPr>
            <p:ph type="title"/>
          </p:nvPr>
        </p:nvSpPr>
        <p:spPr>
          <a:xfrm>
            <a:off x="607035" y="147918"/>
            <a:ext cx="9318504" cy="743036"/>
          </a:xfrm>
        </p:spPr>
        <p:txBody>
          <a:bodyPr/>
          <a:lstStyle/>
          <a:p>
            <a:r>
              <a:rPr lang="en-US" sz="2800" dirty="0" smtClean="0"/>
              <a:t>TIPS FOR THE WRITING-LANGUAGE TEST:</a:t>
            </a:r>
            <a:r>
              <a:rPr lang="en-US" dirty="0"/>
              <a:t/>
            </a:r>
            <a:br>
              <a:rPr lang="en-US" dirty="0"/>
            </a:br>
            <a:endParaRPr lang="en-US" sz="2800" dirty="0"/>
          </a:p>
        </p:txBody>
      </p:sp>
    </p:spTree>
    <p:extLst>
      <p:ext uri="{BB962C8B-B14F-4D97-AF65-F5344CB8AC3E}">
        <p14:creationId xmlns:p14="http://schemas.microsoft.com/office/powerpoint/2010/main" val="198093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753" y="70338"/>
            <a:ext cx="11512062" cy="6740307"/>
          </a:xfrm>
          <a:prstGeom prst="rect">
            <a:avLst/>
          </a:prstGeom>
          <a:noFill/>
        </p:spPr>
        <p:txBody>
          <a:bodyPr wrap="square" rtlCol="0">
            <a:spAutoFit/>
          </a:bodyPr>
          <a:lstStyle/>
          <a:p>
            <a:endParaRPr lang="en-US" sz="2000" dirty="0" smtClean="0"/>
          </a:p>
          <a:p>
            <a:pPr marL="285750" indent="-285750">
              <a:buFont typeface="Arial" panose="020B0604020202020204" pitchFamily="34" charset="0"/>
              <a:buChar char="•"/>
            </a:pPr>
            <a:r>
              <a:rPr lang="en-US" sz="2400" dirty="0" smtClean="0"/>
              <a:t>Some questions have you </a:t>
            </a:r>
            <a:r>
              <a:rPr lang="en-US" sz="2400" u="sng" dirty="0" smtClean="0"/>
              <a:t>find the evidence </a:t>
            </a:r>
            <a:r>
              <a:rPr lang="en-US" sz="2400" dirty="0" smtClean="0"/>
              <a:t>in a specific line. (REFER) </a:t>
            </a:r>
          </a:p>
          <a:p>
            <a:r>
              <a:rPr lang="en-US" sz="2400" dirty="0" smtClean="0"/>
              <a:t>    Others seek the </a:t>
            </a:r>
            <a:r>
              <a:rPr lang="en-US" sz="2400" dirty="0"/>
              <a:t>writer’s </a:t>
            </a:r>
            <a:r>
              <a:rPr lang="en-US" sz="2400" dirty="0" smtClean="0"/>
              <a:t>overall purpose/approach.  (INFER) </a:t>
            </a:r>
          </a:p>
          <a:p>
            <a:r>
              <a:rPr lang="en-US" sz="2400" dirty="0" smtClean="0"/>
              <a:t>     </a:t>
            </a:r>
          </a:p>
          <a:p>
            <a:r>
              <a:rPr lang="en-US" sz="2400" dirty="0"/>
              <a:t> </a:t>
            </a:r>
            <a:r>
              <a:rPr lang="en-US" sz="2400" dirty="0" smtClean="0"/>
              <a:t>    	Recognize the difference. Finding </a:t>
            </a:r>
            <a:r>
              <a:rPr lang="en-US" sz="2400" dirty="0"/>
              <a:t>the best answer may </a:t>
            </a:r>
            <a:endParaRPr lang="en-US" sz="2400" dirty="0" smtClean="0"/>
          </a:p>
          <a:p>
            <a:r>
              <a:rPr lang="en-US" sz="2400" dirty="0"/>
              <a:t> </a:t>
            </a:r>
            <a:r>
              <a:rPr lang="en-US" sz="2400" dirty="0" smtClean="0"/>
              <a:t>    require looking earlier </a:t>
            </a:r>
            <a:r>
              <a:rPr lang="en-US" sz="2400" dirty="0"/>
              <a:t>or further </a:t>
            </a:r>
            <a:r>
              <a:rPr lang="en-US" sz="2400" dirty="0" smtClean="0"/>
              <a:t>ahead in the </a:t>
            </a:r>
            <a:r>
              <a:rPr lang="en-US" sz="2400" dirty="0"/>
              <a:t>passage</a:t>
            </a:r>
            <a:r>
              <a:rPr lang="en-US" sz="2400" dirty="0" smtClean="0"/>
              <a:t>.</a:t>
            </a:r>
          </a:p>
          <a:p>
            <a:endParaRPr lang="en-US" sz="2400" dirty="0" smtClean="0"/>
          </a:p>
          <a:p>
            <a:endParaRPr lang="en-US" sz="2400" dirty="0"/>
          </a:p>
          <a:p>
            <a:endParaRPr lang="en-US" sz="2400" dirty="0"/>
          </a:p>
          <a:p>
            <a:pPr marL="285750" indent="-285750">
              <a:buFont typeface="Arial" panose="020B0604020202020204" pitchFamily="34" charset="0"/>
              <a:buChar char="•"/>
            </a:pPr>
            <a:r>
              <a:rPr lang="en-US" sz="2400" dirty="0"/>
              <a:t>S</a:t>
            </a:r>
            <a:r>
              <a:rPr lang="en-US" sz="2400" dirty="0" smtClean="0"/>
              <a:t>elect “</a:t>
            </a:r>
            <a:r>
              <a:rPr lang="en-US" sz="2400" dirty="0"/>
              <a:t>NO CHANGE” if you think the original </a:t>
            </a:r>
            <a:r>
              <a:rPr lang="en-US" sz="2400" dirty="0" smtClean="0"/>
              <a:t>version is </a:t>
            </a:r>
            <a:r>
              <a:rPr lang="en-US" sz="2400" dirty="0"/>
              <a:t>the best option. </a:t>
            </a:r>
            <a:endParaRPr lang="en-US" sz="2400" dirty="0" smtClean="0"/>
          </a:p>
          <a:p>
            <a:r>
              <a:rPr lang="en-US" sz="1600" dirty="0"/>
              <a:t> </a:t>
            </a:r>
            <a:r>
              <a:rPr lang="en-US" sz="1600" dirty="0" smtClean="0"/>
              <a:t>                                                                                                                          (About 20% of the time or around1 in 5)</a:t>
            </a:r>
            <a:endParaRPr lang="en-US" sz="1600" dirty="0"/>
          </a:p>
          <a:p>
            <a:endParaRPr lang="en-US" sz="2400" dirty="0" smtClean="0"/>
          </a:p>
          <a:p>
            <a:endParaRPr lang="en-US" sz="2400" dirty="0"/>
          </a:p>
          <a:p>
            <a:pPr marL="285750" indent="-285750">
              <a:buFont typeface="Arial" panose="020B0604020202020204" pitchFamily="34" charset="0"/>
              <a:buChar char="•"/>
            </a:pPr>
            <a:r>
              <a:rPr lang="en-US" sz="2400" dirty="0"/>
              <a:t>Stay with a passage until you have answered </a:t>
            </a:r>
            <a:r>
              <a:rPr lang="en-US" sz="2400" dirty="0" smtClean="0"/>
              <a:t>as many </a:t>
            </a:r>
            <a:r>
              <a:rPr lang="en-US" sz="2400" dirty="0"/>
              <a:t>questions as </a:t>
            </a:r>
            <a:r>
              <a:rPr lang="en-US" sz="2400" dirty="0" smtClean="0"/>
              <a:t>you can.</a:t>
            </a:r>
            <a:r>
              <a:rPr lang="en-US" sz="2400" dirty="0"/>
              <a:t> </a:t>
            </a:r>
            <a:r>
              <a:rPr lang="en-US" sz="2400" dirty="0" smtClean="0"/>
              <a:t>Mark skipped ?s so </a:t>
            </a:r>
            <a:r>
              <a:rPr lang="en-US" sz="2400" dirty="0"/>
              <a:t>that you can </a:t>
            </a:r>
            <a:r>
              <a:rPr lang="en-US" sz="2400" dirty="0" smtClean="0"/>
              <a:t>go </a:t>
            </a:r>
            <a:r>
              <a:rPr lang="en-US" sz="2400" dirty="0"/>
              <a:t>back to </a:t>
            </a:r>
            <a:r>
              <a:rPr lang="en-US" sz="2400" dirty="0" smtClean="0"/>
              <a:t>if </a:t>
            </a:r>
            <a:r>
              <a:rPr lang="en-US" sz="2400" dirty="0"/>
              <a:t>you </a:t>
            </a:r>
            <a:r>
              <a:rPr lang="en-US" sz="2400" dirty="0" smtClean="0"/>
              <a:t>have </a:t>
            </a:r>
            <a:r>
              <a:rPr lang="en-US" sz="2400" dirty="0"/>
              <a:t>time. </a:t>
            </a:r>
            <a:endParaRPr lang="en-US" sz="2400" dirty="0" smtClean="0"/>
          </a:p>
          <a:p>
            <a:pPr marL="285750" indent="-285750">
              <a:buFont typeface="Arial" panose="020B0604020202020204" pitchFamily="34" charset="0"/>
              <a:buChar char="•"/>
            </a:pPr>
            <a:endParaRPr lang="en-US" sz="2400" dirty="0"/>
          </a:p>
          <a:p>
            <a:endParaRPr lang="en-US" sz="2400" dirty="0" smtClean="0"/>
          </a:p>
          <a:p>
            <a:pPr marL="285750" indent="-285750">
              <a:buFont typeface="Arial" panose="020B0604020202020204" pitchFamily="34" charset="0"/>
              <a:buChar char="•"/>
            </a:pPr>
            <a:r>
              <a:rPr lang="en-US" sz="2400" dirty="0" smtClean="0"/>
              <a:t>Make notes. Draw on graphs or charts if needed. (Scrap paper w/KHAN)</a:t>
            </a:r>
            <a:endParaRPr lang="en-US" sz="2400" dirty="0"/>
          </a:p>
          <a:p>
            <a:endParaRPr lang="en-US" sz="1200" dirty="0"/>
          </a:p>
        </p:txBody>
      </p:sp>
    </p:spTree>
    <p:extLst>
      <p:ext uri="{BB962C8B-B14F-4D97-AF65-F5344CB8AC3E}">
        <p14:creationId xmlns:p14="http://schemas.microsoft.com/office/powerpoint/2010/main" val="1332327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57" y="1243551"/>
            <a:ext cx="11776549" cy="1400530"/>
          </a:xfrm>
        </p:spPr>
        <p:txBody>
          <a:bodyPr/>
          <a:lstStyle/>
          <a:p>
            <a:r>
              <a:rPr lang="en-US" dirty="0" smtClean="0"/>
              <a:t>Using PSAT Scores to Prepare</a:t>
            </a:r>
            <a:endParaRPr lang="en-US" dirty="0"/>
          </a:p>
        </p:txBody>
      </p:sp>
      <p:sp>
        <p:nvSpPr>
          <p:cNvPr id="3" name="TextBox 2"/>
          <p:cNvSpPr txBox="1"/>
          <p:nvPr/>
        </p:nvSpPr>
        <p:spPr>
          <a:xfrm>
            <a:off x="1210963" y="3196282"/>
            <a:ext cx="10339690" cy="1938992"/>
          </a:xfrm>
          <a:prstGeom prst="rect">
            <a:avLst/>
          </a:prstGeom>
          <a:noFill/>
        </p:spPr>
        <p:txBody>
          <a:bodyPr wrap="none" rtlCol="0">
            <a:spAutoFit/>
          </a:bodyPr>
          <a:lstStyle/>
          <a:p>
            <a:pPr marL="342900" indent="-342900">
              <a:buAutoNum type="arabicPeriod"/>
            </a:pPr>
            <a:r>
              <a:rPr lang="en-US" sz="4000" dirty="0" smtClean="0"/>
              <a:t> Do I have a College Board Account?</a:t>
            </a:r>
          </a:p>
          <a:p>
            <a:pPr marL="342900" indent="-342900">
              <a:buAutoNum type="arabicPeriod"/>
            </a:pPr>
            <a:endParaRPr lang="en-US" sz="4000" dirty="0" smtClean="0"/>
          </a:p>
          <a:p>
            <a:pPr marL="342900" indent="-342900">
              <a:buAutoNum type="arabicPeriod"/>
            </a:pPr>
            <a:r>
              <a:rPr lang="en-US" sz="4000" dirty="0" smtClean="0"/>
              <a:t> Do I have a Khan Academy Account?</a:t>
            </a:r>
            <a:endParaRPr lang="en-US" sz="4000" dirty="0"/>
          </a:p>
        </p:txBody>
      </p:sp>
    </p:spTree>
    <p:extLst>
      <p:ext uri="{BB962C8B-B14F-4D97-AF65-F5344CB8AC3E}">
        <p14:creationId xmlns:p14="http://schemas.microsoft.com/office/powerpoint/2010/main" val="365145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551" y="1016499"/>
            <a:ext cx="10569146" cy="5632311"/>
          </a:xfrm>
          <a:prstGeom prst="rect">
            <a:avLst/>
          </a:prstGeom>
        </p:spPr>
        <p:txBody>
          <a:bodyPr wrap="square">
            <a:spAutoFit/>
          </a:bodyPr>
          <a:lstStyle/>
          <a:p>
            <a:pPr marL="342900" indent="-342900">
              <a:buFont typeface="Arial" panose="020B0604020202020204" pitchFamily="34" charset="0"/>
              <a:buChar char="•"/>
            </a:pPr>
            <a:r>
              <a:rPr lang="en-US" sz="2400" dirty="0" smtClean="0"/>
              <a:t>You do not have to memorize formulas</a:t>
            </a:r>
            <a:r>
              <a:rPr lang="en-US" sz="2400" dirty="0"/>
              <a:t>. Commonly used formulas are </a:t>
            </a:r>
            <a:r>
              <a:rPr lang="en-US" sz="2400" dirty="0" smtClean="0"/>
              <a:t>provided.</a:t>
            </a:r>
          </a:p>
          <a:p>
            <a:endParaRPr lang="en-US" sz="2400" dirty="0"/>
          </a:p>
          <a:p>
            <a:pPr marL="342900" indent="-342900">
              <a:buFont typeface="Arial" panose="020B0604020202020204" pitchFamily="34" charset="0"/>
              <a:buChar char="•"/>
            </a:pPr>
            <a:r>
              <a:rPr lang="en-US" sz="2400" dirty="0" smtClean="0"/>
              <a:t>Read </a:t>
            </a:r>
            <a:r>
              <a:rPr lang="en-US" sz="2400" dirty="0"/>
              <a:t>the problem carefully. Look for </a:t>
            </a:r>
            <a:r>
              <a:rPr lang="en-US" sz="2400" b="1" dirty="0"/>
              <a:t>key</a:t>
            </a:r>
            <a:r>
              <a:rPr lang="en-US" sz="2400" dirty="0"/>
              <a:t> words </a:t>
            </a:r>
            <a:r>
              <a:rPr lang="en-US" sz="2400" dirty="0" smtClean="0"/>
              <a:t>that tell </a:t>
            </a:r>
            <a:r>
              <a:rPr lang="en-US" sz="2400" dirty="0"/>
              <a:t>you what the problem is asking. Ask yourself the </a:t>
            </a:r>
            <a:r>
              <a:rPr lang="en-US" sz="2400" dirty="0" smtClean="0"/>
              <a:t>following questions: </a:t>
            </a:r>
            <a:endParaRPr lang="en-US" sz="2400" dirty="0"/>
          </a:p>
          <a:p>
            <a:r>
              <a:rPr lang="en-US" sz="2400" i="1" dirty="0" smtClean="0"/>
              <a:t>		What </a:t>
            </a:r>
            <a:r>
              <a:rPr lang="en-US" sz="2400" i="1" dirty="0"/>
              <a:t>is the question asking? </a:t>
            </a:r>
            <a:endParaRPr lang="en-US" sz="2400" i="1" dirty="0" smtClean="0"/>
          </a:p>
          <a:p>
            <a:r>
              <a:rPr lang="en-US" sz="2400" i="1" dirty="0" smtClean="0"/>
              <a:t>		What </a:t>
            </a:r>
            <a:r>
              <a:rPr lang="en-US" sz="2400" i="1" dirty="0"/>
              <a:t>do I know? </a:t>
            </a:r>
          </a:p>
          <a:p>
            <a:endParaRPr lang="en-US" sz="2400" dirty="0" smtClean="0"/>
          </a:p>
          <a:p>
            <a:pPr marL="342900" indent="-342900">
              <a:buFont typeface="Arial" panose="020B0604020202020204" pitchFamily="34" charset="0"/>
              <a:buChar char="•"/>
            </a:pPr>
            <a:r>
              <a:rPr lang="en-US" sz="2400" dirty="0"/>
              <a:t>D</a:t>
            </a:r>
            <a:r>
              <a:rPr lang="en-US" sz="2400" dirty="0" smtClean="0"/>
              <a:t>raw a sketch </a:t>
            </a:r>
            <a:r>
              <a:rPr lang="en-US" sz="2400" dirty="0"/>
              <a:t>or diagram of the given </a:t>
            </a:r>
            <a:r>
              <a:rPr lang="en-US" sz="2400" dirty="0" smtClean="0"/>
              <a:t>information as needed. </a:t>
            </a:r>
            <a:endParaRPr lang="en-US" sz="2400" dirty="0"/>
          </a:p>
          <a:p>
            <a:endParaRPr lang="en-US" sz="2400" dirty="0" smtClean="0"/>
          </a:p>
          <a:p>
            <a:pPr marL="342900" indent="-342900">
              <a:buFont typeface="Arial" panose="020B0604020202020204" pitchFamily="34" charset="0"/>
              <a:buChar char="•"/>
            </a:pPr>
            <a:r>
              <a:rPr lang="en-US" sz="2400" dirty="0" smtClean="0"/>
              <a:t>Don’t try to do it in your head.  </a:t>
            </a:r>
            <a:r>
              <a:rPr lang="en-US" sz="2400" dirty="0"/>
              <a:t>T</a:t>
            </a:r>
            <a:r>
              <a:rPr lang="en-US" sz="2400" dirty="0" smtClean="0"/>
              <a:t>est </a:t>
            </a:r>
            <a:r>
              <a:rPr lang="en-US" sz="2400" dirty="0"/>
              <a:t>booklet </a:t>
            </a:r>
            <a:r>
              <a:rPr lang="en-US" sz="2400" dirty="0" smtClean="0"/>
              <a:t>is for </a:t>
            </a:r>
            <a:r>
              <a:rPr lang="en-US" sz="2400" dirty="0"/>
              <a:t>scratch work. </a:t>
            </a:r>
          </a:p>
          <a:p>
            <a:endParaRPr lang="en-US" sz="2400" dirty="0" smtClean="0"/>
          </a:p>
          <a:p>
            <a:pPr marL="342900" indent="-342900">
              <a:buFont typeface="Arial" panose="020B0604020202020204" pitchFamily="34" charset="0"/>
              <a:buChar char="•"/>
            </a:pPr>
            <a:r>
              <a:rPr lang="en-US" sz="2400" dirty="0" smtClean="0"/>
              <a:t>Use the Process of Elimination (POE)</a:t>
            </a:r>
          </a:p>
          <a:p>
            <a:pPr marL="342900" indent="-342900">
              <a:buFont typeface="Arial" panose="020B0604020202020204" pitchFamily="34" charset="0"/>
              <a:buChar char="•"/>
            </a:pPr>
            <a:r>
              <a:rPr lang="en-US" sz="2400" dirty="0" smtClean="0">
                <a:effectLst/>
              </a:rPr>
              <a:t>Lots of data analysis with charts, graphs, tables  (Again Critical thinking)</a:t>
            </a:r>
            <a:endParaRPr lang="en-US" sz="2400" dirty="0">
              <a:effectLst/>
            </a:endParaRPr>
          </a:p>
        </p:txBody>
      </p:sp>
      <p:sp>
        <p:nvSpPr>
          <p:cNvPr id="5" name="Title 1"/>
          <p:cNvSpPr>
            <a:spLocks noGrp="1"/>
          </p:cNvSpPr>
          <p:nvPr>
            <p:ph type="title"/>
          </p:nvPr>
        </p:nvSpPr>
        <p:spPr>
          <a:xfrm>
            <a:off x="607035" y="147918"/>
            <a:ext cx="9318504" cy="743036"/>
          </a:xfrm>
        </p:spPr>
        <p:txBody>
          <a:bodyPr/>
          <a:lstStyle/>
          <a:p>
            <a:r>
              <a:rPr lang="en-US" sz="2800" dirty="0" smtClean="0"/>
              <a:t>TIPS FOR THE MATH TEST:</a:t>
            </a:r>
            <a:r>
              <a:rPr lang="en-US" dirty="0"/>
              <a:t/>
            </a:r>
            <a:br>
              <a:rPr lang="en-US" dirty="0"/>
            </a:br>
            <a:endParaRPr lang="en-US" sz="2800" dirty="0"/>
          </a:p>
        </p:txBody>
      </p:sp>
      <p:sp>
        <p:nvSpPr>
          <p:cNvPr id="6" name="TextBox 5"/>
          <p:cNvSpPr txBox="1"/>
          <p:nvPr/>
        </p:nvSpPr>
        <p:spPr>
          <a:xfrm>
            <a:off x="7512907" y="6405023"/>
            <a:ext cx="4621778" cy="369332"/>
          </a:xfrm>
          <a:prstGeom prst="rect">
            <a:avLst/>
          </a:prstGeom>
          <a:noFill/>
        </p:spPr>
        <p:txBody>
          <a:bodyPr wrap="none" rtlCol="0">
            <a:spAutoFit/>
          </a:bodyPr>
          <a:lstStyle/>
          <a:p>
            <a:r>
              <a:rPr lang="en-US" dirty="0" smtClean="0"/>
              <a:t>*Have calculator/paper when on KHAN</a:t>
            </a:r>
            <a:endParaRPr lang="en-US" dirty="0"/>
          </a:p>
        </p:txBody>
      </p:sp>
    </p:spTree>
    <p:extLst>
      <p:ext uri="{BB962C8B-B14F-4D97-AF65-F5344CB8AC3E}">
        <p14:creationId xmlns:p14="http://schemas.microsoft.com/office/powerpoint/2010/main" val="3889530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3286" y="5947889"/>
            <a:ext cx="7529384" cy="646331"/>
          </a:xfrm>
          <a:prstGeom prst="rect">
            <a:avLst/>
          </a:prstGeom>
        </p:spPr>
        <p:txBody>
          <a:bodyPr wrap="square">
            <a:spAutoFit/>
          </a:bodyPr>
          <a:lstStyle/>
          <a:p>
            <a:r>
              <a:rPr lang="en-US" dirty="0">
                <a:hlinkClick r:id="rId2"/>
              </a:rPr>
              <a:t>https://</a:t>
            </a:r>
            <a:r>
              <a:rPr lang="en-US" dirty="0" smtClean="0">
                <a:hlinkClick r:id="rId2"/>
              </a:rPr>
              <a:t>sat.collegeboard.org/register/calculatorpolicy</a:t>
            </a:r>
            <a:endParaRPr lang="en-US" dirty="0" smtClean="0"/>
          </a:p>
          <a:p>
            <a:endParaRPr lang="en-US" dirty="0"/>
          </a:p>
        </p:txBody>
      </p:sp>
      <p:sp>
        <p:nvSpPr>
          <p:cNvPr id="4" name="Rectangle 3"/>
          <p:cNvSpPr/>
          <p:nvPr/>
        </p:nvSpPr>
        <p:spPr>
          <a:xfrm>
            <a:off x="873209" y="726111"/>
            <a:ext cx="9679461" cy="4524315"/>
          </a:xfrm>
          <a:prstGeom prst="rect">
            <a:avLst/>
          </a:prstGeom>
        </p:spPr>
        <p:txBody>
          <a:bodyPr wrap="square">
            <a:spAutoFit/>
          </a:bodyPr>
          <a:lstStyle/>
          <a:p>
            <a:pPr>
              <a:buFont typeface="Arial" panose="020B0604020202020204" pitchFamily="34" charset="0"/>
              <a:buChar char="•"/>
            </a:pPr>
            <a:r>
              <a:rPr lang="en-US" sz="2400" dirty="0"/>
              <a:t>Bring a </a:t>
            </a:r>
            <a:r>
              <a:rPr lang="en-US" sz="2400" dirty="0" smtClean="0"/>
              <a:t>calculator, </a:t>
            </a:r>
            <a:r>
              <a:rPr lang="en-US" sz="2400" dirty="0"/>
              <a:t>even if you're not sure if you will use it. </a:t>
            </a:r>
            <a:endParaRPr lang="en-US" sz="2400" dirty="0" smtClean="0"/>
          </a:p>
          <a:p>
            <a:endParaRPr lang="en-US" sz="2400" dirty="0" smtClean="0"/>
          </a:p>
          <a:p>
            <a:pPr>
              <a:buFont typeface="Arial" panose="020B0604020202020204" pitchFamily="34" charset="0"/>
              <a:buChar char="•"/>
            </a:pPr>
            <a:r>
              <a:rPr lang="en-US" sz="2400" dirty="0" smtClean="0"/>
              <a:t>Don't </a:t>
            </a:r>
            <a:r>
              <a:rPr lang="en-US" sz="2400" dirty="0"/>
              <a:t>try to use a calculator on every question. First, decide how to solve the problem, and then decide whether to use the calculator. The calculator is meant to aid you in problem solving select questions, not to get in the way</a:t>
            </a:r>
            <a:r>
              <a:rPr lang="en-US" sz="2400" dirty="0" smtClean="0"/>
              <a:t>.</a:t>
            </a:r>
          </a:p>
          <a:p>
            <a:endParaRPr lang="en-US" sz="2400" dirty="0"/>
          </a:p>
          <a:p>
            <a:pPr>
              <a:buFont typeface="Arial" panose="020B0604020202020204" pitchFamily="34" charset="0"/>
              <a:buChar char="•"/>
            </a:pPr>
            <a:r>
              <a:rPr lang="en-US" sz="2400" dirty="0" smtClean="0"/>
              <a:t>Get </a:t>
            </a:r>
            <a:r>
              <a:rPr lang="en-US" sz="2400" dirty="0"/>
              <a:t>your thoughts down before using your calculator</a:t>
            </a:r>
            <a:r>
              <a:rPr lang="en-US" sz="2400" dirty="0" smtClean="0"/>
              <a:t>.</a:t>
            </a:r>
          </a:p>
          <a:p>
            <a:pPr>
              <a:buFont typeface="Arial" panose="020B0604020202020204" pitchFamily="34" charset="0"/>
              <a:buChar char="•"/>
            </a:pPr>
            <a:endParaRPr lang="en-US" sz="2400" dirty="0"/>
          </a:p>
          <a:p>
            <a:pPr>
              <a:buFont typeface="Arial" panose="020B0604020202020204" pitchFamily="34" charset="0"/>
              <a:buChar char="•"/>
            </a:pPr>
            <a:r>
              <a:rPr lang="en-US" sz="2400" dirty="0"/>
              <a:t>Make sure your calculator is in good working order and that batteries are fresh. If your calculator fails during testing and you have no backup, you'll have to complete the test without 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061" y="243760"/>
            <a:ext cx="1896803" cy="1418430"/>
          </a:xfrm>
          <a:prstGeom prst="rect">
            <a:avLst/>
          </a:prstGeom>
        </p:spPr>
      </p:pic>
    </p:spTree>
    <p:extLst>
      <p:ext uri="{BB962C8B-B14F-4D97-AF65-F5344CB8AC3E}">
        <p14:creationId xmlns:p14="http://schemas.microsoft.com/office/powerpoint/2010/main" val="3326539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225" y="1626099"/>
            <a:ext cx="11673017" cy="6093976"/>
          </a:xfrm>
          <a:prstGeom prst="rect">
            <a:avLst/>
          </a:prstGeom>
        </p:spPr>
        <p:txBody>
          <a:bodyPr wrap="square">
            <a:spAutoFit/>
          </a:bodyPr>
          <a:lstStyle/>
          <a:p>
            <a:pPr marL="342900" indent="-342900">
              <a:buFont typeface="Arial" panose="020B0604020202020204" pitchFamily="34" charset="0"/>
              <a:buChar char="•"/>
            </a:pPr>
            <a:r>
              <a:rPr lang="en-US" sz="2400" dirty="0">
                <a:latin typeface="Century Gothic" panose="020B0502020202020204" pitchFamily="34" charset="0"/>
              </a:rPr>
              <a:t>Explain how the passage’s author builds an argument to persuade an audience. </a:t>
            </a:r>
            <a:endParaRPr lang="en-US" sz="2400" dirty="0" smtClean="0">
              <a:latin typeface="Century Gothic" panose="020B0502020202020204" pitchFamily="34" charset="0"/>
            </a:endParaRPr>
          </a:p>
          <a:p>
            <a:pPr marL="342900" indent="-342900">
              <a:buFont typeface="Arial" panose="020B0604020202020204" pitchFamily="34" charset="0"/>
              <a:buChar char="•"/>
            </a:pPr>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400" dirty="0" smtClean="0">
              <a:latin typeface="Century Gothic" panose="020B0502020202020204" pitchFamily="34" charset="0"/>
            </a:endParaRPr>
          </a:p>
          <a:p>
            <a:pPr marL="342900" indent="-342900">
              <a:buFont typeface="Arial" panose="020B0604020202020204" pitchFamily="34" charset="0"/>
              <a:buChar char="•"/>
            </a:pPr>
            <a:r>
              <a:rPr lang="en-US" sz="2400" dirty="0" smtClean="0">
                <a:latin typeface="Century Gothic" panose="020B0502020202020204" pitchFamily="34" charset="0"/>
              </a:rPr>
              <a:t>Analyze </a:t>
            </a:r>
            <a:r>
              <a:rPr lang="en-US" sz="2400" dirty="0">
                <a:latin typeface="Century Gothic" panose="020B0502020202020204" pitchFamily="34" charset="0"/>
              </a:rPr>
              <a:t>the passage for the author’s </a:t>
            </a:r>
            <a:r>
              <a:rPr lang="en-US" sz="2400" dirty="0" smtClean="0">
                <a:latin typeface="Century Gothic" panose="020B0502020202020204" pitchFamily="34" charset="0"/>
              </a:rPr>
              <a:t>use of:</a:t>
            </a:r>
          </a:p>
          <a:p>
            <a:r>
              <a:rPr lang="en-US" sz="2400" dirty="0" smtClean="0">
                <a:latin typeface="Century Gothic" panose="020B0502020202020204" pitchFamily="34" charset="0"/>
              </a:rPr>
              <a:t>												evidence</a:t>
            </a:r>
          </a:p>
          <a:p>
            <a:r>
              <a:rPr lang="en-US" sz="2400" dirty="0" smtClean="0">
                <a:latin typeface="Century Gothic" panose="020B0502020202020204" pitchFamily="34" charset="0"/>
              </a:rPr>
              <a:t>												reasoning</a:t>
            </a:r>
          </a:p>
          <a:p>
            <a:r>
              <a:rPr lang="en-US" sz="2400" dirty="0" smtClean="0">
                <a:latin typeface="Century Gothic" panose="020B0502020202020204" pitchFamily="34" charset="0"/>
              </a:rPr>
              <a:t>												stylistic and/or </a:t>
            </a:r>
            <a:r>
              <a:rPr lang="en-US" sz="2400" dirty="0">
                <a:latin typeface="Century Gothic" panose="020B0502020202020204" pitchFamily="34" charset="0"/>
              </a:rPr>
              <a:t>persuasive </a:t>
            </a:r>
            <a:r>
              <a:rPr lang="en-US" sz="2400" dirty="0" smtClean="0">
                <a:latin typeface="Century Gothic" panose="020B0502020202020204" pitchFamily="34" charset="0"/>
              </a:rPr>
              <a:t>elements</a:t>
            </a:r>
          </a:p>
          <a:p>
            <a:r>
              <a:rPr lang="en-US" sz="2400" dirty="0" smtClean="0">
                <a:latin typeface="Century Gothic" panose="020B0502020202020204" pitchFamily="34" charset="0"/>
              </a:rPr>
              <a:t>												and/or </a:t>
            </a:r>
            <a:r>
              <a:rPr lang="en-US" sz="2400" dirty="0">
                <a:latin typeface="Century Gothic" panose="020B0502020202020204" pitchFamily="34" charset="0"/>
              </a:rPr>
              <a:t>other </a:t>
            </a:r>
            <a:r>
              <a:rPr lang="en-US" sz="2400" dirty="0" smtClean="0">
                <a:latin typeface="Century Gothic" panose="020B0502020202020204" pitchFamily="34" charset="0"/>
              </a:rPr>
              <a:t>persuasive features </a:t>
            </a:r>
          </a:p>
          <a:p>
            <a:endParaRPr lang="en-US" sz="2400" dirty="0">
              <a:latin typeface="Century Gothic" panose="020B0502020202020204" pitchFamily="34" charset="0"/>
            </a:endParaRPr>
          </a:p>
          <a:p>
            <a:r>
              <a:rPr lang="en-US" sz="2400" dirty="0" smtClean="0">
                <a:latin typeface="Century Gothic" panose="020B0502020202020204" pitchFamily="34" charset="0"/>
              </a:rPr>
              <a:t>*Imagine you are having a cup of coffee with the author and could ask him or her about the language choices he or she has made.  Elaborate!</a:t>
            </a:r>
          </a:p>
          <a:p>
            <a:endParaRPr lang="en-US" sz="2400" dirty="0" smtClean="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Title 1"/>
          <p:cNvSpPr>
            <a:spLocks noGrp="1"/>
          </p:cNvSpPr>
          <p:nvPr>
            <p:ph type="title"/>
          </p:nvPr>
        </p:nvSpPr>
        <p:spPr>
          <a:xfrm>
            <a:off x="607035" y="147918"/>
            <a:ext cx="9318504" cy="743036"/>
          </a:xfrm>
        </p:spPr>
        <p:txBody>
          <a:bodyPr/>
          <a:lstStyle/>
          <a:p>
            <a:r>
              <a:rPr lang="en-US" sz="2800" dirty="0" smtClean="0"/>
              <a:t>TIPS FOR THE ESSAY:</a:t>
            </a:r>
            <a:r>
              <a:rPr lang="en-US" dirty="0"/>
              <a:t/>
            </a:r>
            <a:br>
              <a:rPr lang="en-US" dirty="0"/>
            </a:br>
            <a:endParaRPr lang="en-US" sz="2800" dirty="0"/>
          </a:p>
        </p:txBody>
      </p:sp>
    </p:spTree>
    <p:extLst>
      <p:ext uri="{BB962C8B-B14F-4D97-AF65-F5344CB8AC3E}">
        <p14:creationId xmlns:p14="http://schemas.microsoft.com/office/powerpoint/2010/main" val="3352807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1449" y="980301"/>
            <a:ext cx="9819502" cy="5232202"/>
          </a:xfrm>
          <a:prstGeom prst="rect">
            <a:avLst/>
          </a:prstGeom>
        </p:spPr>
        <p:txBody>
          <a:bodyPr wrap="square">
            <a:spAutoFit/>
          </a:bodyPr>
          <a:lstStyle/>
          <a:p>
            <a:pPr marL="342900" indent="-342900">
              <a:buFont typeface="Arial" panose="020B0604020202020204" pitchFamily="34" charset="0"/>
              <a:buChar char="•"/>
            </a:pPr>
            <a:r>
              <a:rPr lang="en-US" sz="2800" dirty="0">
                <a:latin typeface="Century Gothic" panose="020B0502020202020204" pitchFamily="34" charset="0"/>
              </a:rPr>
              <a:t>Base your essay on the features of the passage most relevant to responding to the prompt.  ORGANIZE IDEAS IN A DRAFT! </a:t>
            </a:r>
          </a:p>
          <a:p>
            <a:endParaRPr lang="en-US" sz="2800" dirty="0">
              <a:latin typeface="Century Gothic" panose="020B0502020202020204" pitchFamily="34" charset="0"/>
            </a:endParaRPr>
          </a:p>
          <a:p>
            <a:pPr marL="342900" indent="-342900">
              <a:buFont typeface="Arial" panose="020B0604020202020204" pitchFamily="34" charset="0"/>
              <a:buChar char="•"/>
            </a:pPr>
            <a:r>
              <a:rPr lang="en-US" sz="2800" dirty="0">
                <a:latin typeface="Century Gothic" panose="020B0502020202020204" pitchFamily="34" charset="0"/>
              </a:rPr>
              <a:t>Your response </a:t>
            </a:r>
            <a:r>
              <a:rPr lang="en-US" sz="2800" u="sng" dirty="0">
                <a:latin typeface="Century Gothic" panose="020B0502020202020204" pitchFamily="34" charset="0"/>
              </a:rPr>
              <a:t>should not </a:t>
            </a:r>
            <a:r>
              <a:rPr lang="en-US" sz="2800" dirty="0">
                <a:latin typeface="Century Gothic" panose="020B0502020202020204" pitchFamily="34" charset="0"/>
              </a:rPr>
              <a:t>focus on whether you agree or disagree with the claim made in the passage, but should instead focus on how the author builds an argument to persuade an audience. </a:t>
            </a:r>
            <a:endParaRPr lang="en-US" sz="2800" dirty="0" smtClean="0">
              <a:latin typeface="Century Gothic" panose="020B0502020202020204" pitchFamily="34" charset="0"/>
            </a:endParaRPr>
          </a:p>
          <a:p>
            <a:pPr marL="342900" indent="-342900">
              <a:buFont typeface="Arial" panose="020B0604020202020204" pitchFamily="34" charset="0"/>
              <a:buChar char="•"/>
            </a:pPr>
            <a:endParaRPr lang="en-US" sz="2800" dirty="0">
              <a:latin typeface="Century Gothic" panose="020B0502020202020204" pitchFamily="34" charset="0"/>
            </a:endParaRPr>
          </a:p>
          <a:p>
            <a:pPr marL="342900" indent="-342900">
              <a:buFont typeface="Arial" panose="020B0604020202020204" pitchFamily="34" charset="0"/>
              <a:buChar char="•"/>
            </a:pPr>
            <a:endParaRPr lang="en-US" sz="2800" dirty="0" smtClean="0">
              <a:latin typeface="Century Gothic" panose="020B0502020202020204" pitchFamily="34" charset="0"/>
            </a:endParaRPr>
          </a:p>
          <a:p>
            <a:r>
              <a:rPr lang="en-US" dirty="0" smtClean="0">
                <a:latin typeface="Century Gothic" panose="020B0502020202020204" pitchFamily="34" charset="0"/>
              </a:rPr>
              <a:t>Read sample student essays: </a:t>
            </a:r>
            <a:r>
              <a:rPr lang="en-US" dirty="0" smtClean="0">
                <a:latin typeface="Century Gothic" panose="020B0502020202020204" pitchFamily="34" charset="0"/>
                <a:hlinkClick r:id="rId2"/>
              </a:rPr>
              <a:t>https</a:t>
            </a:r>
            <a:r>
              <a:rPr lang="en-US" dirty="0">
                <a:latin typeface="Century Gothic" panose="020B0502020202020204" pitchFamily="34" charset="0"/>
                <a:hlinkClick r:id="rId2"/>
              </a:rPr>
              <a:t>://</a:t>
            </a:r>
            <a:r>
              <a:rPr lang="en-US" dirty="0" smtClean="0">
                <a:latin typeface="Century Gothic" panose="020B0502020202020204" pitchFamily="34" charset="0"/>
                <a:hlinkClick r:id="rId2"/>
              </a:rPr>
              <a:t>collegereadiness.collegeboard.org/sample-questions/essay/1</a:t>
            </a:r>
            <a:endParaRPr lang="en-US" dirty="0" smtClean="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744186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62" y="1027257"/>
            <a:ext cx="5709442" cy="5465951"/>
          </a:xfrm>
          <a:prstGeom prst="rect">
            <a:avLst/>
          </a:prstGeom>
        </p:spPr>
      </p:pic>
      <p:sp>
        <p:nvSpPr>
          <p:cNvPr id="4" name="TextBox 3"/>
          <p:cNvSpPr txBox="1"/>
          <p:nvPr/>
        </p:nvSpPr>
        <p:spPr>
          <a:xfrm>
            <a:off x="1106053" y="254965"/>
            <a:ext cx="3538148" cy="523220"/>
          </a:xfrm>
          <a:prstGeom prst="rect">
            <a:avLst/>
          </a:prstGeom>
          <a:noFill/>
        </p:spPr>
        <p:txBody>
          <a:bodyPr wrap="none" rtlCol="0">
            <a:spAutoFit/>
          </a:bodyPr>
          <a:lstStyle/>
          <a:p>
            <a:r>
              <a:rPr lang="en-US" sz="2800" dirty="0" smtClean="0"/>
              <a:t>Let’s get prepared!</a:t>
            </a:r>
            <a:endParaRPr lang="en-US" sz="2800" dirty="0"/>
          </a:p>
        </p:txBody>
      </p:sp>
      <p:sp>
        <p:nvSpPr>
          <p:cNvPr id="5" name="Rectangle 4"/>
          <p:cNvSpPr/>
          <p:nvPr/>
        </p:nvSpPr>
        <p:spPr>
          <a:xfrm>
            <a:off x="6284155" y="1781440"/>
            <a:ext cx="5907844" cy="5909310"/>
          </a:xfrm>
          <a:prstGeom prst="rect">
            <a:avLst/>
          </a:prstGeom>
        </p:spPr>
        <p:txBody>
          <a:bodyPr wrap="square">
            <a:spAutoFit/>
          </a:bodyPr>
          <a:lstStyle/>
          <a:p>
            <a:endParaRPr lang="en-US" dirty="0">
              <a:hlinkClick r:id="rId3"/>
            </a:endParaRPr>
          </a:p>
          <a:p>
            <a:r>
              <a:rPr lang="en-US" dirty="0" smtClean="0">
                <a:hlinkClick r:id="rId3"/>
              </a:rPr>
              <a:t>https</a:t>
            </a:r>
            <a:r>
              <a:rPr lang="en-US" dirty="0">
                <a:hlinkClick r:id="rId3"/>
              </a:rPr>
              <a:t>://</a:t>
            </a:r>
            <a:r>
              <a:rPr lang="en-US" dirty="0" smtClean="0">
                <a:hlinkClick r:id="rId3"/>
              </a:rPr>
              <a:t>collegereadiness.collegeboard.org/sat/practice/daily-practice-app</a:t>
            </a:r>
            <a:endParaRPr lang="en-US" dirty="0" smtClean="0"/>
          </a:p>
          <a:p>
            <a:endParaRPr lang="en-US" dirty="0"/>
          </a:p>
          <a:p>
            <a:endParaRPr lang="en-US" dirty="0" smtClean="0"/>
          </a:p>
          <a:p>
            <a:r>
              <a:rPr lang="en-US" dirty="0" smtClean="0"/>
              <a:t>If you do not have a phone with app capabilities, all of this is available to work with online: </a:t>
            </a:r>
          </a:p>
          <a:p>
            <a:endParaRPr lang="en-US" dirty="0">
              <a:hlinkClick r:id="rId4"/>
            </a:endParaRPr>
          </a:p>
          <a:p>
            <a:r>
              <a:rPr lang="en-US" dirty="0" smtClean="0">
                <a:hlinkClick r:id="rId4"/>
              </a:rPr>
              <a:t>https</a:t>
            </a:r>
            <a:r>
              <a:rPr lang="en-US" dirty="0">
                <a:hlinkClick r:id="rId4"/>
              </a:rPr>
              <a:t>://</a:t>
            </a:r>
            <a:r>
              <a:rPr lang="en-US" dirty="0" smtClean="0">
                <a:hlinkClick r:id="rId4"/>
              </a:rPr>
              <a:t>collegereadiness.collegeboard.org/sat</a:t>
            </a:r>
            <a:endParaRPr lang="en-US" dirty="0" smtClean="0"/>
          </a:p>
          <a:p>
            <a:endParaRPr lang="en-US" dirty="0" smtClean="0"/>
          </a:p>
          <a:p>
            <a:r>
              <a:rPr lang="en-US" sz="1200" dirty="0"/>
              <a:t>Take practice in </a:t>
            </a:r>
            <a:r>
              <a:rPr lang="en-US" sz="1200" dirty="0" smtClean="0"/>
              <a:t>parts online:</a:t>
            </a:r>
            <a:r>
              <a:rPr lang="en-US" sz="1200" dirty="0"/>
              <a:t/>
            </a:r>
            <a:br>
              <a:rPr lang="en-US" sz="1200" dirty="0"/>
            </a:br>
            <a:r>
              <a:rPr lang="en-US" sz="1200" dirty="0"/>
              <a:t>Sample Reading Questions  </a:t>
            </a:r>
            <a:r>
              <a:rPr lang="en-US" sz="1200" dirty="0">
                <a:hlinkClick r:id="rId5"/>
              </a:rPr>
              <a:t>https://collegereadiness.collegeboard.org/samplequestions/reading</a:t>
            </a:r>
            <a:r>
              <a:rPr lang="en-US" sz="1200" dirty="0"/>
              <a:t/>
            </a:r>
            <a:br>
              <a:rPr lang="en-US" sz="1200" dirty="0"/>
            </a:br>
            <a:r>
              <a:rPr lang="en-US" sz="1200" dirty="0"/>
              <a:t>Sample Writing/Language Questions </a:t>
            </a:r>
            <a:r>
              <a:rPr lang="en-US" sz="1200" dirty="0">
                <a:hlinkClick r:id="rId6"/>
              </a:rPr>
              <a:t>https://collegereadiness.collegeboard.org/sample-questions/writing-language</a:t>
            </a:r>
            <a:r>
              <a:rPr lang="en-US" sz="1200" dirty="0"/>
              <a:t/>
            </a:r>
            <a:br>
              <a:rPr lang="en-US" sz="1200" dirty="0"/>
            </a:br>
            <a:r>
              <a:rPr lang="en-US" sz="1200" dirty="0"/>
              <a:t>Sample Math Questions </a:t>
            </a:r>
            <a:r>
              <a:rPr lang="en-US" sz="1200" dirty="0">
                <a:hlinkClick r:id="rId7"/>
              </a:rPr>
              <a:t>https://collegereadiness.collegeboard.org/sample-questions/math</a:t>
            </a:r>
            <a:r>
              <a:rPr lang="en-US" sz="1200" dirty="0"/>
              <a:t/>
            </a:r>
            <a:br>
              <a:rPr lang="en-US" sz="1200" dirty="0"/>
            </a:br>
            <a:r>
              <a:rPr lang="en-US" sz="1200" dirty="0"/>
              <a:t>Sample Writing </a:t>
            </a:r>
            <a:r>
              <a:rPr lang="en-US" sz="1200" dirty="0">
                <a:hlinkClick r:id="rId8"/>
              </a:rPr>
              <a:t>https://collegereadiness.collegeboard.org/sample-questions/essay</a:t>
            </a:r>
            <a:r>
              <a:rPr lang="en-US" sz="1200" dirty="0"/>
              <a:t/>
            </a:r>
            <a:br>
              <a:rPr lang="en-US" sz="1200" dirty="0"/>
            </a:br>
            <a:endParaRPr lang="en-US" sz="1200" dirty="0" smtClean="0"/>
          </a:p>
          <a:p>
            <a:endParaRPr lang="en-US" sz="1200" dirty="0" smtClean="0"/>
          </a:p>
          <a:p>
            <a:endParaRPr lang="en-US" dirty="0"/>
          </a:p>
          <a:p>
            <a:endParaRPr lang="en-US" dirty="0" smtClean="0"/>
          </a:p>
          <a:p>
            <a:endParaRPr lang="en-US" dirty="0"/>
          </a:p>
        </p:txBody>
      </p:sp>
      <p:sp>
        <p:nvSpPr>
          <p:cNvPr id="2" name="TextBox 1"/>
          <p:cNvSpPr txBox="1"/>
          <p:nvPr/>
        </p:nvSpPr>
        <p:spPr>
          <a:xfrm>
            <a:off x="6654678" y="1355440"/>
            <a:ext cx="5166799" cy="369332"/>
          </a:xfrm>
          <a:prstGeom prst="rect">
            <a:avLst/>
          </a:prstGeom>
          <a:noFill/>
        </p:spPr>
        <p:txBody>
          <a:bodyPr wrap="none" rtlCol="0">
            <a:spAutoFit/>
          </a:bodyPr>
          <a:lstStyle/>
          <a:p>
            <a:r>
              <a:rPr lang="en-US" dirty="0" smtClean="0"/>
              <a:t>Learn more about the Daily Practice App at:</a:t>
            </a:r>
            <a:endParaRPr lang="en-US" dirty="0"/>
          </a:p>
        </p:txBody>
      </p:sp>
    </p:spTree>
    <p:extLst>
      <p:ext uri="{BB962C8B-B14F-4D97-AF65-F5344CB8AC3E}">
        <p14:creationId xmlns:p14="http://schemas.microsoft.com/office/powerpoint/2010/main" val="1484713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Getting PSAT Scores on College Board:</a:t>
            </a:r>
            <a:br>
              <a:rPr lang="en-US" dirty="0" smtClean="0"/>
            </a:br>
            <a:r>
              <a:rPr lang="en-US" dirty="0"/>
              <a:t/>
            </a:r>
            <a:br>
              <a:rPr lang="en-US" dirty="0"/>
            </a:br>
            <a:r>
              <a:rPr lang="en-US" sz="2000" dirty="0" smtClean="0"/>
              <a:t>1)  The </a:t>
            </a:r>
            <a:r>
              <a:rPr lang="en-US" sz="2000" dirty="0"/>
              <a:t>PSAT registration sheet asked </a:t>
            </a:r>
            <a:r>
              <a:rPr lang="en-US" sz="2000" dirty="0" smtClean="0"/>
              <a:t>you </a:t>
            </a:r>
            <a:r>
              <a:rPr lang="en-US" sz="2000" dirty="0"/>
              <a:t>to give an email. </a:t>
            </a:r>
            <a:r>
              <a:rPr lang="en-US" sz="2000" dirty="0" smtClean="0"/>
              <a:t>THOSE WHO </a:t>
            </a:r>
            <a:r>
              <a:rPr lang="en-US" sz="2000" dirty="0"/>
              <a:t>DID </a:t>
            </a:r>
            <a:r>
              <a:rPr lang="en-US" sz="2000" dirty="0" smtClean="0"/>
              <a:t>should have </a:t>
            </a:r>
            <a:r>
              <a:rPr lang="en-US" sz="2000" dirty="0"/>
              <a:t>received an email from College Board, “PSAT SCORES” on January </a:t>
            </a:r>
            <a:r>
              <a:rPr lang="en-US" sz="2000" dirty="0" smtClean="0"/>
              <a:t>7</a:t>
            </a:r>
            <a:r>
              <a:rPr lang="en-US" sz="2000" baseline="30000" dirty="0" smtClean="0"/>
              <a:t>th</a:t>
            </a:r>
            <a:r>
              <a:rPr lang="en-US" sz="2000" dirty="0"/>
              <a:t>.   The email links </a:t>
            </a:r>
            <a:r>
              <a:rPr lang="en-US" sz="2000" dirty="0" smtClean="0"/>
              <a:t>you to </a:t>
            </a:r>
            <a:r>
              <a:rPr lang="en-US" sz="2000" dirty="0"/>
              <a:t>College </a:t>
            </a:r>
            <a:r>
              <a:rPr lang="en-US" sz="2000" dirty="0" smtClean="0"/>
              <a:t>Board.  You need to sign in or sign up at College Board. </a:t>
            </a:r>
            <a:r>
              <a:rPr lang="en-US" sz="2000" dirty="0"/>
              <a:t>B</a:t>
            </a:r>
            <a:r>
              <a:rPr lang="en-US" sz="2000" dirty="0" smtClean="0"/>
              <a:t>e sure to use the same email address from where the linking email was sent to you.  </a:t>
            </a:r>
            <a:r>
              <a:rPr lang="en-US" sz="1800" dirty="0" smtClean="0"/>
              <a:t/>
            </a:r>
            <a:br>
              <a:rPr lang="en-US" sz="1800" dirty="0" smtClean="0"/>
            </a:br>
            <a:r>
              <a:rPr lang="en-US" sz="1800" dirty="0"/>
              <a:t/>
            </a:r>
            <a:br>
              <a:rPr lang="en-US" sz="1800" dirty="0"/>
            </a:br>
            <a:r>
              <a:rPr lang="en-US" sz="1800" dirty="0" smtClean="0"/>
              <a:t>2) If you know you did </a:t>
            </a:r>
            <a:r>
              <a:rPr lang="en-US" sz="1800" dirty="0"/>
              <a:t>not </a:t>
            </a:r>
            <a:r>
              <a:rPr lang="en-US" sz="1800" dirty="0" smtClean="0"/>
              <a:t>put an </a:t>
            </a:r>
            <a:r>
              <a:rPr lang="en-US" sz="1800" dirty="0"/>
              <a:t>email </a:t>
            </a:r>
            <a:r>
              <a:rPr lang="en-US" sz="1800" dirty="0" smtClean="0"/>
              <a:t>down on the PSAT </a:t>
            </a:r>
            <a:r>
              <a:rPr lang="en-US" sz="1800" dirty="0"/>
              <a:t>registration, </a:t>
            </a:r>
            <a:r>
              <a:rPr lang="en-US" sz="1800" dirty="0" smtClean="0"/>
              <a:t>and have </a:t>
            </a:r>
            <a:r>
              <a:rPr lang="en-US" sz="2000" dirty="0" smtClean="0"/>
              <a:t>not received an email from College board, you can still sign up on the College board site, but likely your scores will not yet be there.  A blue bar </a:t>
            </a:r>
            <a:r>
              <a:rPr lang="en-US" sz="2000" dirty="0"/>
              <a:t>comes up with a help number 1-866-433-7728. </a:t>
            </a:r>
            <a:r>
              <a:rPr lang="en-US" sz="2000" dirty="0" smtClean="0"/>
              <a:t> You could try this on your own.  If things don’t link today we will still support you to get on Khan diagnostics, which will be just as good!</a:t>
            </a:r>
            <a:r>
              <a:rPr lang="en-US" sz="1800" dirty="0" smtClean="0"/>
              <a:t/>
            </a:r>
            <a:br>
              <a:rPr lang="en-US" sz="1800" dirty="0" smtClean="0"/>
            </a:br>
            <a:r>
              <a:rPr lang="en-US" sz="1800" dirty="0"/>
              <a:t/>
            </a:r>
            <a:br>
              <a:rPr lang="en-US" sz="1800" dirty="0"/>
            </a:br>
            <a:r>
              <a:rPr lang="en-US" sz="1800" dirty="0"/>
              <a:t> </a:t>
            </a:r>
            <a:br>
              <a:rPr lang="en-US" sz="1800" dirty="0"/>
            </a:br>
            <a:r>
              <a:rPr lang="en-US" sz="1800" dirty="0"/>
              <a:t/>
            </a:r>
            <a:br>
              <a:rPr lang="en-US" sz="1800" dirty="0"/>
            </a:br>
            <a:endParaRPr lang="en-US" sz="1800" dirty="0"/>
          </a:p>
        </p:txBody>
      </p:sp>
    </p:spTree>
    <p:extLst>
      <p:ext uri="{BB962C8B-B14F-4D97-AF65-F5344CB8AC3E}">
        <p14:creationId xmlns:p14="http://schemas.microsoft.com/office/powerpoint/2010/main" val="347426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to </a:t>
            </a:r>
            <a:r>
              <a:rPr lang="en-US" dirty="0"/>
              <a:t>College Board </a:t>
            </a:r>
            <a:r>
              <a:rPr lang="en-US" sz="2400" dirty="0">
                <a:hlinkClick r:id="rId2"/>
              </a:rPr>
              <a:t>https://</a:t>
            </a:r>
            <a:r>
              <a:rPr lang="en-US" sz="2400" dirty="0" smtClean="0">
                <a:hlinkClick r:id="rId2"/>
              </a:rPr>
              <a:t>www.collegeboard.org</a:t>
            </a: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800" dirty="0" smtClean="0"/>
              <a:t>Sign in or Sign up</a:t>
            </a:r>
            <a:r>
              <a:rPr lang="en-US" dirty="0" smtClean="0"/>
              <a:t/>
            </a:r>
            <a:br>
              <a:rPr lang="en-US" dirty="0" smtClean="0"/>
            </a:br>
            <a:r>
              <a:rPr lang="en-US" sz="2800" dirty="0" smtClean="0"/>
              <a:t>Click on PSAT/NMSQT </a:t>
            </a:r>
            <a:br>
              <a:rPr lang="en-US" sz="2800" dirty="0" smtClean="0"/>
            </a:br>
            <a:r>
              <a:rPr lang="en-US" sz="2800" dirty="0" smtClean="0"/>
              <a:t>to get your scores!</a:t>
            </a:r>
            <a:br>
              <a:rPr lang="en-US" sz="2800" dirty="0" smtClean="0"/>
            </a:br>
            <a:r>
              <a:rPr lang="en-US" sz="2800" dirty="0" smtClean="0"/>
              <a:t>Review right online.</a:t>
            </a:r>
            <a:br>
              <a:rPr lang="en-US" sz="2800" dirty="0" smtClean="0"/>
            </a:br>
            <a:r>
              <a:rPr lang="en-US" sz="2800" dirty="0" smtClean="0"/>
              <a:t>We will review together. </a:t>
            </a:r>
            <a:br>
              <a:rPr lang="en-US" sz="2800" dirty="0" smtClean="0"/>
            </a:br>
            <a:r>
              <a:rPr lang="en-US" sz="2000" dirty="0"/>
              <a:t/>
            </a:r>
            <a:br>
              <a:rPr lang="en-US" sz="2000" dirty="0"/>
            </a:br>
            <a:r>
              <a:rPr lang="en-US" sz="2000" dirty="0" smtClean="0"/>
              <a:t>*  A score in the yellow says you </a:t>
            </a:r>
            <a:br>
              <a:rPr lang="en-US" sz="2000" dirty="0" smtClean="0"/>
            </a:br>
            <a:r>
              <a:rPr lang="en-US" sz="2000" dirty="0" smtClean="0"/>
              <a:t>are approaching a benchmark for</a:t>
            </a:r>
            <a:br>
              <a:rPr lang="en-US" sz="2000" dirty="0" smtClean="0"/>
            </a:br>
            <a:r>
              <a:rPr lang="en-US" sz="2000" dirty="0" smtClean="0"/>
              <a:t>college readiness.  Green means you</a:t>
            </a:r>
            <a:br>
              <a:rPr lang="en-US" sz="2000" dirty="0" smtClean="0"/>
            </a:br>
            <a:r>
              <a:rPr lang="en-US" sz="2000" dirty="0" smtClean="0"/>
              <a:t>are on track for college readiness.  Red</a:t>
            </a:r>
            <a:br>
              <a:rPr lang="en-US" sz="2000" dirty="0" smtClean="0"/>
            </a:br>
            <a:r>
              <a:rPr lang="en-US" sz="2000" dirty="0" smtClean="0"/>
              <a:t>means you still need to strengthen skills.  </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959" y="707416"/>
            <a:ext cx="4594293" cy="21433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986" y="3987114"/>
            <a:ext cx="4405124" cy="24417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8293" y="3032875"/>
            <a:ext cx="6087890" cy="772162"/>
          </a:xfrm>
          <a:prstGeom prst="rect">
            <a:avLst/>
          </a:prstGeom>
        </p:spPr>
      </p:pic>
    </p:spTree>
    <p:extLst>
      <p:ext uri="{BB962C8B-B14F-4D97-AF65-F5344CB8AC3E}">
        <p14:creationId xmlns:p14="http://schemas.microsoft.com/office/powerpoint/2010/main" val="30876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36800" y="4750192"/>
            <a:ext cx="4695670" cy="1200329"/>
          </a:xfrm>
          <a:prstGeom prst="rect">
            <a:avLst/>
          </a:prstGeom>
        </p:spPr>
        <p:txBody>
          <a:bodyPr wrap="square">
            <a:spAutoFit/>
          </a:bodyPr>
          <a:lstStyle/>
          <a:p>
            <a:endParaRPr lang="en-US" dirty="0"/>
          </a:p>
          <a:p>
            <a:r>
              <a:rPr lang="en-US" dirty="0" smtClean="0">
                <a:hlinkClick r:id="rId2"/>
              </a:rPr>
              <a:t>https</a:t>
            </a:r>
            <a:r>
              <a:rPr lang="en-US" dirty="0">
                <a:hlinkClick r:id="rId2"/>
              </a:rPr>
              <a:t>://</a:t>
            </a:r>
            <a:r>
              <a:rPr lang="en-US" dirty="0" smtClean="0">
                <a:hlinkClick r:id="rId2"/>
              </a:rPr>
              <a:t>www.khanacademy.org/sat</a:t>
            </a:r>
            <a:endParaRPr lang="en-US" dirty="0" smtClean="0"/>
          </a:p>
          <a:p>
            <a:endParaRPr lang="en-US" dirty="0" smtClean="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627" y="270594"/>
            <a:ext cx="6872048" cy="4337732"/>
          </a:xfrm>
          <a:prstGeom prst="rect">
            <a:avLst/>
          </a:prstGeom>
        </p:spPr>
      </p:pic>
      <p:sp>
        <p:nvSpPr>
          <p:cNvPr id="4" name="TextBox 3"/>
          <p:cNvSpPr txBox="1"/>
          <p:nvPr/>
        </p:nvSpPr>
        <p:spPr>
          <a:xfrm>
            <a:off x="7650831" y="1895309"/>
            <a:ext cx="4288353" cy="3693319"/>
          </a:xfrm>
          <a:prstGeom prst="rect">
            <a:avLst/>
          </a:prstGeom>
          <a:noFill/>
        </p:spPr>
        <p:txBody>
          <a:bodyPr wrap="none" rtlCol="0">
            <a:spAutoFit/>
          </a:bodyPr>
          <a:lstStyle/>
          <a:p>
            <a:endParaRPr lang="en-US" dirty="0" smtClean="0"/>
          </a:p>
          <a:p>
            <a:endParaRPr lang="en-US" dirty="0"/>
          </a:p>
          <a:p>
            <a:r>
              <a:rPr lang="en-US" dirty="0" smtClean="0"/>
              <a:t>Connected to the Daily Practice</a:t>
            </a:r>
          </a:p>
          <a:p>
            <a:r>
              <a:rPr lang="en-US" dirty="0" smtClean="0"/>
              <a:t>App</a:t>
            </a:r>
            <a:r>
              <a:rPr lang="en-US" dirty="0"/>
              <a:t> </a:t>
            </a:r>
            <a:r>
              <a:rPr lang="en-US" dirty="0" smtClean="0"/>
              <a:t>and online.</a:t>
            </a:r>
          </a:p>
          <a:p>
            <a:endParaRPr lang="en-US" dirty="0" smtClean="0"/>
          </a:p>
          <a:p>
            <a:r>
              <a:rPr lang="en-US" dirty="0" smtClean="0"/>
              <a:t>Benefits of Khan:</a:t>
            </a:r>
          </a:p>
          <a:p>
            <a:pPr marL="285750" indent="-285750">
              <a:buFont typeface="Arial" panose="020B0604020202020204" pitchFamily="34" charset="0"/>
              <a:buChar char="•"/>
            </a:pPr>
            <a:r>
              <a:rPr lang="en-US" dirty="0" smtClean="0"/>
              <a:t>How to videos</a:t>
            </a:r>
          </a:p>
          <a:p>
            <a:pPr marL="285750" indent="-285750">
              <a:buFont typeface="Arial" panose="020B0604020202020204" pitchFamily="34" charset="0"/>
              <a:buChar char="•"/>
            </a:pPr>
            <a:r>
              <a:rPr lang="en-US" dirty="0" smtClean="0"/>
              <a:t>Identifies and provides specific </a:t>
            </a:r>
          </a:p>
          <a:p>
            <a:r>
              <a:rPr lang="en-US" dirty="0"/>
              <a:t> </a:t>
            </a:r>
            <a:r>
              <a:rPr lang="en-US" dirty="0" smtClean="0"/>
              <a:t>    practice for weaker areas after </a:t>
            </a:r>
          </a:p>
          <a:p>
            <a:r>
              <a:rPr lang="en-US" dirty="0"/>
              <a:t> </a:t>
            </a:r>
            <a:r>
              <a:rPr lang="en-US" dirty="0" smtClean="0"/>
              <a:t>    taking practice quizzes.  </a:t>
            </a:r>
          </a:p>
          <a:p>
            <a:r>
              <a:rPr lang="en-US" dirty="0"/>
              <a:t> </a:t>
            </a:r>
            <a:r>
              <a:rPr lang="en-US" dirty="0" smtClean="0"/>
              <a:t>    (By level 1-2-3-4)</a:t>
            </a:r>
          </a:p>
          <a:p>
            <a:pPr marL="285750" indent="-285750">
              <a:buFont typeface="Arial" panose="020B0604020202020204" pitchFamily="34" charset="0"/>
              <a:buChar char="•"/>
            </a:pPr>
            <a:r>
              <a:rPr lang="en-US" dirty="0" smtClean="0"/>
              <a:t>Full online as well as print out tests.</a:t>
            </a:r>
          </a:p>
          <a:p>
            <a:endParaRPr lang="en-US" dirty="0" smtClean="0"/>
          </a:p>
        </p:txBody>
      </p:sp>
    </p:spTree>
    <p:extLst>
      <p:ext uri="{BB962C8B-B14F-4D97-AF65-F5344CB8AC3E}">
        <p14:creationId xmlns:p14="http://schemas.microsoft.com/office/powerpoint/2010/main" val="3468591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you at </a:t>
            </a:r>
            <a:br>
              <a:rPr lang="en-US" dirty="0" smtClean="0"/>
            </a:br>
            <a:r>
              <a:rPr lang="en-US" dirty="0"/>
              <a:t> </a:t>
            </a:r>
            <a:r>
              <a:rPr lang="en-US" dirty="0" smtClean="0"/>
              <a:t>                      with KHAN SAT Prep?</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Taken all 4 diagnostic quizzes in math</a:t>
            </a:r>
          </a:p>
          <a:p>
            <a:r>
              <a:rPr lang="en-US" dirty="0" smtClean="0"/>
              <a:t>Taken all 4 diagnostic quizzes in reading and writing </a:t>
            </a:r>
          </a:p>
          <a:p>
            <a:r>
              <a:rPr lang="en-US" dirty="0" smtClean="0"/>
              <a:t>Taken at least one diagnostic quiz in either area</a:t>
            </a:r>
          </a:p>
          <a:p>
            <a:r>
              <a:rPr lang="en-US" dirty="0" smtClean="0"/>
              <a:t>Not yet completed a diagnostic quiz</a:t>
            </a:r>
          </a:p>
          <a:p>
            <a:r>
              <a:rPr lang="en-US" dirty="0" smtClean="0"/>
              <a:t>Diagnostic quizzes are worth your time.  Once completed Khan Academy will start to individualize your test prep needs.  (Move 2’s </a:t>
            </a:r>
            <a:r>
              <a:rPr lang="en-US" dirty="0"/>
              <a:t>t</a:t>
            </a:r>
            <a:r>
              <a:rPr lang="en-US" dirty="0" smtClean="0"/>
              <a:t>o 3’s and 3’s to 4’s!)</a:t>
            </a:r>
          </a:p>
          <a:p>
            <a:endParaRPr lang="en-US" dirty="0"/>
          </a:p>
          <a:p>
            <a:r>
              <a:rPr lang="en-US" dirty="0" smtClean="0"/>
              <a:t>There is also possibility to connect PSAT scores as well. </a:t>
            </a:r>
          </a:p>
          <a:p>
            <a:pPr marL="0" indent="0">
              <a:buNone/>
            </a:pPr>
            <a:endParaRPr lang="en-US" dirty="0" smtClean="0"/>
          </a:p>
          <a:p>
            <a:pPr marL="0" indent="0">
              <a:buNone/>
            </a:pPr>
            <a:r>
              <a:rPr lang="en-US" sz="3200" dirty="0" smtClean="0"/>
              <a:t>ARE YOU JUST GETTING STARTED?   </a:t>
            </a:r>
          </a:p>
          <a:p>
            <a:pPr marL="0" indent="0">
              <a:buNone/>
            </a:pPr>
            <a:r>
              <a:rPr lang="en-US" sz="3200" dirty="0"/>
              <a:t> </a:t>
            </a:r>
            <a:r>
              <a:rPr lang="en-US" sz="3200" dirty="0" smtClean="0"/>
              <a:t>                                               NO PROBLEM!</a:t>
            </a:r>
            <a:endParaRPr lang="en-US" sz="3200" dirty="0"/>
          </a:p>
        </p:txBody>
      </p:sp>
    </p:spTree>
    <p:extLst>
      <p:ext uri="{BB962C8B-B14F-4D97-AF65-F5344CB8AC3E}">
        <p14:creationId xmlns:p14="http://schemas.microsoft.com/office/powerpoint/2010/main" val="19096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7" y="336973"/>
            <a:ext cx="6376088" cy="49475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595" y="3154958"/>
            <a:ext cx="5370076" cy="2945933"/>
          </a:xfrm>
          <a:prstGeom prst="rect">
            <a:avLst/>
          </a:prstGeom>
        </p:spPr>
      </p:pic>
      <p:sp>
        <p:nvSpPr>
          <p:cNvPr id="5" name="TextBox 4"/>
          <p:cNvSpPr txBox="1"/>
          <p:nvPr/>
        </p:nvSpPr>
        <p:spPr>
          <a:xfrm>
            <a:off x="7043351" y="1705233"/>
            <a:ext cx="3751348" cy="1200329"/>
          </a:xfrm>
          <a:prstGeom prst="rect">
            <a:avLst/>
          </a:prstGeom>
          <a:noFill/>
        </p:spPr>
        <p:txBody>
          <a:bodyPr wrap="none" rtlCol="0">
            <a:spAutoFit/>
          </a:bodyPr>
          <a:lstStyle/>
          <a:p>
            <a:r>
              <a:rPr lang="en-US" dirty="0" smtClean="0"/>
              <a:t>Sign into Khan Academy then</a:t>
            </a:r>
          </a:p>
          <a:p>
            <a:r>
              <a:rPr lang="en-US" dirty="0" smtClean="0"/>
              <a:t>Click Sign in to College Board  </a:t>
            </a:r>
          </a:p>
          <a:p>
            <a:r>
              <a:rPr lang="en-US" dirty="0" smtClean="0"/>
              <a:t>(We were just there so you may </a:t>
            </a:r>
          </a:p>
          <a:p>
            <a:r>
              <a:rPr lang="en-US" dirty="0"/>
              <a:t>a</a:t>
            </a:r>
            <a:r>
              <a:rPr lang="en-US" dirty="0" smtClean="0"/>
              <a:t>lready be signed in.)</a:t>
            </a:r>
            <a:endParaRPr lang="en-US" dirty="0"/>
          </a:p>
        </p:txBody>
      </p:sp>
      <p:cxnSp>
        <p:nvCxnSpPr>
          <p:cNvPr id="7" name="Straight Arrow Connector 6"/>
          <p:cNvCxnSpPr/>
          <p:nvPr/>
        </p:nvCxnSpPr>
        <p:spPr>
          <a:xfrm>
            <a:off x="626076" y="3657600"/>
            <a:ext cx="461319" cy="205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6076" y="6165621"/>
            <a:ext cx="6413935" cy="369332"/>
          </a:xfrm>
          <a:prstGeom prst="rect">
            <a:avLst/>
          </a:prstGeom>
          <a:noFill/>
        </p:spPr>
        <p:txBody>
          <a:bodyPr wrap="none" rtlCol="0">
            <a:spAutoFit/>
          </a:bodyPr>
          <a:lstStyle/>
          <a:p>
            <a:r>
              <a:rPr lang="en-US" dirty="0" smtClean="0"/>
              <a:t>The two sites link, and your personalized plan is created.</a:t>
            </a:r>
            <a:endParaRPr lang="en-US" dirty="0"/>
          </a:p>
        </p:txBody>
      </p:sp>
    </p:spTree>
    <p:extLst>
      <p:ext uri="{BB962C8B-B14F-4D97-AF65-F5344CB8AC3E}">
        <p14:creationId xmlns:p14="http://schemas.microsoft.com/office/powerpoint/2010/main" val="2909942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4637</TotalTime>
  <Words>1953</Words>
  <Application>Microsoft Office PowerPoint</Application>
  <PresentationFormat>Widescreen</PresentationFormat>
  <Paragraphs>337</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Times</vt:lpstr>
      <vt:lpstr>Times New Roman</vt:lpstr>
      <vt:lpstr>Wingdings 3</vt:lpstr>
      <vt:lpstr>Ion</vt:lpstr>
      <vt:lpstr>TRiO Pre-College Programs</vt:lpstr>
      <vt:lpstr>PowerPoint Presentation</vt:lpstr>
      <vt:lpstr>Using PSAT Scores to Prepare</vt:lpstr>
      <vt:lpstr>PowerPoint Presentation</vt:lpstr>
      <vt:lpstr>Getting PSAT Scores on College Board:  1)  The PSAT registration sheet asked you to give an email. THOSE WHO DID should have received an email from College Board, “PSAT SCORES” on January 7th.   The email links you to College Board.  You need to sign in or sign up at College Board. Be sure to use the same email address from where the linking email was sent to you.    2) If you know you did not put an email down on the PSAT registration, and have not received an email from College board, you can still sign up on the College board site, but likely your scores will not yet be there.  A blue bar comes up with a help number 1-866-433-7728.  You could try this on your own.  If things don’t link today we will still support you to get on Khan diagnostics, which will be just as good!     </vt:lpstr>
      <vt:lpstr>Go to College Board https://www.collegeboard.org   Sign in or Sign up Click on PSAT/NMSQT  to get your scores! Review right online. We will review together.   *  A score in the yellow says you  are approaching a benchmark for college readiness.  Green means you are on track for college readiness.  Red means you still need to strengthen skills.  </vt:lpstr>
      <vt:lpstr>PowerPoint Presentation</vt:lpstr>
      <vt:lpstr>Where are you at                         with KHAN SAT Prep?</vt:lpstr>
      <vt:lpstr>PowerPoint Presentation</vt:lpstr>
      <vt:lpstr>What now that my PSAT Results are linked to Khan Academy?  -You will see tabs and practice areas for the three main tests:  Reading, Writing and Language, and Math.    -Khan will integrate your PSAT score and rate your skill level in subcategories for each subject.  Ratings are from 1-4, with four being the highest.   (Lower scores are written lightly, higher scores are bolder.)</vt:lpstr>
      <vt:lpstr>PowerPoint Presentation</vt:lpstr>
      <vt:lpstr>PowerPoint Presentation</vt:lpstr>
      <vt:lpstr>You will have all the tools, Now…The TEST ITSELF!      What are the areas of emphasis as I practice and prepare?</vt:lpstr>
      <vt:lpstr>Test Content and Question Overview</vt:lpstr>
      <vt:lpstr>Take a look:</vt:lpstr>
      <vt:lpstr>       </vt:lpstr>
      <vt:lpstr>Take a look:</vt:lpstr>
      <vt:lpstr>PowerPoint Presentation</vt:lpstr>
      <vt:lpstr>Take a look:</vt:lpstr>
      <vt:lpstr>PowerPoint Presentation</vt:lpstr>
      <vt:lpstr>PowerPoint Presentation</vt:lpstr>
      <vt:lpstr>PowerPoint Presentation</vt:lpstr>
      <vt:lpstr>Start to create and commit to your own prep plan now!  A little bit a day does make a difference.</vt:lpstr>
      <vt:lpstr>One Stop Shopping</vt:lpstr>
      <vt:lpstr>SLIDES BELOW ALL FOR EXTRA TIME AND MORE IN DEPTH</vt:lpstr>
      <vt:lpstr>TIPS FOR THE READING TEST: </vt:lpstr>
      <vt:lpstr>PowerPoint Presentation</vt:lpstr>
      <vt:lpstr>TIPS FOR THE WRITING-LANGUAGE TEST: </vt:lpstr>
      <vt:lpstr>PowerPoint Presentation</vt:lpstr>
      <vt:lpstr>TIPS FOR THE MATH TEST: </vt:lpstr>
      <vt:lpstr>PowerPoint Presentation</vt:lpstr>
      <vt:lpstr>TIPS FOR THE ESSAY: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TRiO Pre-College Programs</dc:title>
  <dc:creator>Liz Leach</dc:creator>
  <cp:lastModifiedBy>Liz Leach</cp:lastModifiedBy>
  <cp:revision>227</cp:revision>
  <dcterms:created xsi:type="dcterms:W3CDTF">2015-11-19T23:00:05Z</dcterms:created>
  <dcterms:modified xsi:type="dcterms:W3CDTF">2016-02-03T18:27:10Z</dcterms:modified>
</cp:coreProperties>
</file>